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84" r:id="rId4"/>
    <p:sldId id="268" r:id="rId5"/>
    <p:sldId id="262" r:id="rId6"/>
    <p:sldId id="267" r:id="rId7"/>
    <p:sldId id="259" r:id="rId8"/>
    <p:sldId id="269" r:id="rId9"/>
    <p:sldId id="260" r:id="rId10"/>
    <p:sldId id="270" r:id="rId11"/>
    <p:sldId id="261" r:id="rId12"/>
    <p:sldId id="274" r:id="rId13"/>
    <p:sldId id="275" r:id="rId14"/>
    <p:sldId id="276" r:id="rId15"/>
    <p:sldId id="277" r:id="rId16"/>
    <p:sldId id="263" r:id="rId17"/>
    <p:sldId id="278" r:id="rId18"/>
    <p:sldId id="264" r:id="rId19"/>
    <p:sldId id="279" r:id="rId20"/>
    <p:sldId id="280" r:id="rId21"/>
    <p:sldId id="273" r:id="rId22"/>
    <p:sldId id="281" r:id="rId23"/>
    <p:sldId id="283" r:id="rId24"/>
    <p:sldId id="282" r:id="rId25"/>
    <p:sldId id="258"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0967"/>
  </p:normalViewPr>
  <p:slideViewPr>
    <p:cSldViewPr snapToGrid="0">
      <p:cViewPr varScale="1">
        <p:scale>
          <a:sx n="54" d="100"/>
          <a:sy n="54" d="100"/>
        </p:scale>
        <p:origin x="10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D6725-E41B-0C4A-AF42-416476F9FB39}" type="datetimeFigureOut">
              <a:rPr lang="en-US" smtClean="0"/>
              <a:t>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F527B-C020-9548-9944-D48858B8422D}" type="slidenum">
              <a:rPr lang="en-US" smtClean="0"/>
              <a:t>‹#›</a:t>
            </a:fld>
            <a:endParaRPr lang="en-US"/>
          </a:p>
        </p:txBody>
      </p:sp>
    </p:spTree>
    <p:extLst>
      <p:ext uri="{BB962C8B-B14F-4D97-AF65-F5344CB8AC3E}">
        <p14:creationId xmlns:p14="http://schemas.microsoft.com/office/powerpoint/2010/main" val="208175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ptodate.com/contents/acitretin-drug-information?search=skin%20cancer&amp;topicRef=16339&amp;source=see_link"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uptodate.com/contents/prevention-and-management-of-skin-cancer-in-solid-organ-transplant-recipients/abstract/40" TargetMode="External"/><Relationship Id="rId4" Type="http://schemas.openxmlformats.org/officeDocument/2006/relationships/hyperlink" Target="https://www.uptodate.com/contents/isotretinoin-drug-information?search=skin%20cancer&amp;topicRef=16339&amp;source=see_link"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ptodate.com/contents/nicotinamide-niacinamide-drug-information?search=skin%20cancer&amp;topicRef=16339&amp;source=see_link"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uptodate.com/contents/prevention-and-management-of-skin-cancer-in-solid-organ-transplant-recipients/abstract/4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ptodate.com/contents/prevention-and-management-of-skin-cancer-in-solid-organ-transplant-recipients/abstract/6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epidemiology-and-risk-factors-for-skin-cancer-in-solid-organ-transplant-recipients/abstract/5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uptodate.com/contents/azathioprine-drug-information?search=skin%20cancer&amp;topicRef=16332&amp;source=see_lin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azathioprine-drug-information?search=skin%20cancer&amp;topicRef=16332&amp;source=see_lin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uptodate.com/contents/epidemiology-and-risk-factors-for-skin-cancer-in-solid-organ-transplant-recipients/abstract/18" TargetMode="External"/><Relationship Id="rId5" Type="http://schemas.openxmlformats.org/officeDocument/2006/relationships/hyperlink" Target="https://www.uptodate.com/contents/epidemiology-and-risk-factors-for-skin-cancer-in-solid-organ-transplant-recipients/abstract/17" TargetMode="External"/><Relationship Id="rId4" Type="http://schemas.openxmlformats.org/officeDocument/2006/relationships/hyperlink" Target="https://www.uptodate.com/contents/cyclosporine-ciclosporin-drug-information?search=skin%20cancer&amp;topicRef=16332&amp;source=see_lin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1</a:t>
            </a:fld>
            <a:endParaRPr lang="en-US"/>
          </a:p>
        </p:txBody>
      </p:sp>
    </p:spTree>
    <p:extLst>
      <p:ext uri="{BB962C8B-B14F-4D97-AF65-F5344CB8AC3E}">
        <p14:creationId xmlns:p14="http://schemas.microsoft.com/office/powerpoint/2010/main" val="2188635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u="none" strike="noStrike" dirty="0">
                <a:solidFill>
                  <a:srgbClr val="232323"/>
                </a:solidFill>
                <a:effectLst/>
                <a:latin typeface="Noto Sans" panose="020B0502040504020204" pitchFamily="34" charset="0"/>
              </a:rPr>
              <a:t>Acitretin</a:t>
            </a:r>
            <a:r>
              <a:rPr lang="en-AU" b="0" i="0" u="none" strike="noStrike" dirty="0">
                <a:solidFill>
                  <a:srgbClr val="232323"/>
                </a:solidFill>
                <a:effectLst/>
                <a:latin typeface="Noto Sans" panose="020B0502040504020204" pitchFamily="34" charset="0"/>
              </a:rPr>
              <a:t> — Systemic retinoids such as </a:t>
            </a:r>
            <a:r>
              <a:rPr lang="en-AU" b="0" i="0" u="none" strike="noStrike" dirty="0">
                <a:solidFill>
                  <a:srgbClr val="940C72"/>
                </a:solidFill>
                <a:effectLst/>
                <a:latin typeface="Noto Sans" panose="020B0502040504020204" pitchFamily="34" charset="0"/>
                <a:hlinkClick r:id="rId3"/>
              </a:rPr>
              <a:t>acitretin</a:t>
            </a:r>
            <a:r>
              <a:rPr lang="en-AU" b="0" i="0" u="none" strike="noStrike" dirty="0">
                <a:solidFill>
                  <a:srgbClr val="232323"/>
                </a:solidFill>
                <a:effectLst/>
                <a:latin typeface="Noto Sans" panose="020B0502040504020204" pitchFamily="34" charset="0"/>
              </a:rPr>
              <a:t>, </a:t>
            </a:r>
            <a:r>
              <a:rPr lang="en-AU" b="0" i="0" u="none" strike="noStrike" dirty="0">
                <a:solidFill>
                  <a:srgbClr val="940C72"/>
                </a:solidFill>
                <a:effectLst/>
                <a:latin typeface="Noto Sans" panose="020B0502040504020204" pitchFamily="34" charset="0"/>
                <a:hlinkClick r:id="rId4"/>
              </a:rPr>
              <a:t>isotretinoin</a:t>
            </a:r>
            <a:r>
              <a:rPr lang="en-AU" b="0" i="0" u="none" strike="noStrike" dirty="0">
                <a:solidFill>
                  <a:srgbClr val="232323"/>
                </a:solidFill>
                <a:effectLst/>
                <a:latin typeface="Noto Sans" panose="020B0502040504020204" pitchFamily="34" charset="0"/>
              </a:rPr>
              <a:t>, and etretinate (no longer commercially available) have been used for the prevention or reduction of nonmelanoma skin cancers. Data from two randomized trials support the benefit of acitretin.</a:t>
            </a:r>
          </a:p>
          <a:p>
            <a:pPr algn="l"/>
            <a:r>
              <a:rPr lang="en-AU" b="0" i="0" u="none" strike="noStrike" dirty="0">
                <a:solidFill>
                  <a:srgbClr val="232323"/>
                </a:solidFill>
                <a:effectLst/>
                <a:latin typeface="Times New Roman" panose="02020603050405020304" pitchFamily="18" charset="0"/>
              </a:rPr>
              <a:t>●</a:t>
            </a:r>
            <a:r>
              <a:rPr lang="en-AU" b="0" i="0" u="none" strike="noStrike" dirty="0">
                <a:solidFill>
                  <a:srgbClr val="232323"/>
                </a:solidFill>
                <a:effectLst/>
                <a:latin typeface="Noto Sans" panose="020B0502040504020204" pitchFamily="34" charset="0"/>
              </a:rPr>
              <a:t>In an open-label, randomized, crossover trial of 23 organ transplant recipients treated for 12 months with 25 mg/day of </a:t>
            </a:r>
            <a:r>
              <a:rPr lang="en-AU" b="0" i="0" u="none" strike="noStrike" dirty="0">
                <a:solidFill>
                  <a:srgbClr val="940C72"/>
                </a:solidFill>
                <a:effectLst/>
                <a:latin typeface="Noto Sans" panose="020B0502040504020204" pitchFamily="34" charset="0"/>
                <a:hlinkClick r:id="rId3"/>
              </a:rPr>
              <a:t>acitretin</a:t>
            </a:r>
            <a:r>
              <a:rPr lang="en-AU" b="0" i="0" u="none" strike="noStrike" dirty="0">
                <a:solidFill>
                  <a:srgbClr val="232323"/>
                </a:solidFill>
                <a:effectLst/>
                <a:latin typeface="Noto Sans" panose="020B0502040504020204" pitchFamily="34" charset="0"/>
              </a:rPr>
              <a:t> or a dose titrated according to patient tolerance, significantly fewer SCCs developed during acitretin therapy than during the treatment-free period [</a:t>
            </a:r>
            <a:r>
              <a:rPr lang="en-AU" b="0" i="0" u="none" strike="noStrike" dirty="0">
                <a:solidFill>
                  <a:srgbClr val="940C72"/>
                </a:solidFill>
                <a:effectLst/>
                <a:latin typeface="Noto Sans" panose="020B0502040504020204" pitchFamily="34" charset="0"/>
                <a:hlinkClick r:id="rId5"/>
              </a:rPr>
              <a:t>40</a:t>
            </a:r>
            <a:r>
              <a:rPr lang="en-AU" b="0" i="0" u="none" strike="noStrike" dirty="0">
                <a:solidFill>
                  <a:srgbClr val="232323"/>
                </a:solidFill>
                <a:effectLst/>
                <a:latin typeface="Noto Sans" panose="020B0502040504020204" pitchFamily="34" charset="0"/>
              </a:rPr>
              <a:t>]. A nonsignificant trend towards a reduction in BCC was also noted. Nine patients withdrew from the study due to drug-related side effects.</a:t>
            </a:r>
          </a:p>
          <a:p>
            <a:pPr algn="l"/>
            <a:r>
              <a:rPr lang="en-AU" b="0" i="0" u="none" strike="noStrike" dirty="0">
                <a:solidFill>
                  <a:srgbClr val="232323"/>
                </a:solidFill>
                <a:effectLst/>
                <a:latin typeface="Times New Roman" panose="02020603050405020304" pitchFamily="18" charset="0"/>
              </a:rPr>
              <a:t>●</a:t>
            </a:r>
            <a:r>
              <a:rPr lang="en-AU" b="0" i="0" u="none" strike="noStrike" dirty="0">
                <a:solidFill>
                  <a:srgbClr val="232323"/>
                </a:solidFill>
                <a:effectLst/>
                <a:latin typeface="Noto Sans" panose="020B0502040504020204" pitchFamily="34" charset="0"/>
              </a:rPr>
              <a:t>In a six-month, randomized trial of 44 renal transplant patients treated with 30 mg/day of </a:t>
            </a:r>
            <a:r>
              <a:rPr lang="en-AU" b="0" i="0" u="none" strike="noStrike" dirty="0">
                <a:solidFill>
                  <a:srgbClr val="940C72"/>
                </a:solidFill>
                <a:effectLst/>
                <a:latin typeface="Noto Sans" panose="020B0502040504020204" pitchFamily="34" charset="0"/>
                <a:hlinkClick r:id="rId3"/>
              </a:rPr>
              <a:t>acitretin</a:t>
            </a:r>
            <a:r>
              <a:rPr lang="en-AU" b="0" i="0" u="none" strike="noStrike" dirty="0">
                <a:solidFill>
                  <a:srgbClr val="232323"/>
                </a:solidFill>
                <a:effectLst/>
                <a:latin typeface="Noto Sans" panose="020B0502040504020204" pitchFamily="34" charset="0"/>
              </a:rPr>
              <a:t> or placebo, significantly fewer skin cancers developed in patients treated with acitretin . The majority of skin cancers detected (17 out of 20) were SCCs; new SCCs developed in 11 versus 47 percent of patients in the respective groups.</a:t>
            </a:r>
          </a:p>
          <a:p>
            <a:br>
              <a:rPr lang="en-AU" dirty="0"/>
            </a:br>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19</a:t>
            </a:fld>
            <a:endParaRPr lang="en-US"/>
          </a:p>
        </p:txBody>
      </p:sp>
    </p:spTree>
    <p:extLst>
      <p:ext uri="{BB962C8B-B14F-4D97-AF65-F5344CB8AC3E}">
        <p14:creationId xmlns:p14="http://schemas.microsoft.com/office/powerpoint/2010/main" val="137728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232323"/>
                </a:solidFill>
                <a:effectLst/>
                <a:latin typeface="Noto Sans" panose="020B0502040504020204" pitchFamily="34" charset="0"/>
              </a:rPr>
              <a:t>A randomized trial of oral </a:t>
            </a:r>
            <a:r>
              <a:rPr lang="en-AU" b="0" i="0" u="none" strike="noStrike" dirty="0">
                <a:solidFill>
                  <a:srgbClr val="940C72"/>
                </a:solidFill>
                <a:effectLst/>
                <a:latin typeface="Noto Sans" panose="020B0502040504020204" pitchFamily="34" charset="0"/>
                <a:hlinkClick r:id="rId3"/>
              </a:rPr>
              <a:t>nicotinamide</a:t>
            </a:r>
            <a:r>
              <a:rPr lang="en-AU" b="0" i="0" u="none" strike="noStrike" dirty="0">
                <a:solidFill>
                  <a:srgbClr val="232323"/>
                </a:solidFill>
                <a:effectLst/>
                <a:latin typeface="Noto Sans" panose="020B0502040504020204" pitchFamily="34" charset="0"/>
              </a:rPr>
              <a:t> 500 mg twice daily for 12 months in 386 immunocompetent participants with a history of two or more nonmelanoma skin cancers found a 20 percent reduction in the number of new BCCs and a 30 percent reduction in the number of new SCCs in the nicotinamide group, compared with the placebo group [</a:t>
            </a:r>
            <a:r>
              <a:rPr lang="en-AU" b="0" i="0" u="none" strike="noStrike" dirty="0">
                <a:solidFill>
                  <a:srgbClr val="940C72"/>
                </a:solidFill>
                <a:effectLst/>
                <a:latin typeface="Noto Sans" panose="020B0502040504020204" pitchFamily="34" charset="0"/>
                <a:hlinkClick r:id="rId4"/>
              </a:rPr>
              <a:t>46</a:t>
            </a:r>
            <a:r>
              <a:rPr lang="en-AU" b="0" i="0" u="none" strike="noStrike" dirty="0">
                <a:solidFill>
                  <a:srgbClr val="232323"/>
                </a:solidFill>
                <a:effectLst/>
                <a:latin typeface="Noto Sans" panose="020B0502040504020204" pitchFamily="34" charset="0"/>
              </a:rPr>
              <a:t>]. However, data on solid organ transplant recipients are limited to a few small, randomized trials and are inconsistent </a:t>
            </a:r>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20</a:t>
            </a:fld>
            <a:endParaRPr lang="en-US"/>
          </a:p>
        </p:txBody>
      </p:sp>
    </p:spTree>
    <p:extLst>
      <p:ext uri="{BB962C8B-B14F-4D97-AF65-F5344CB8AC3E}">
        <p14:creationId xmlns:p14="http://schemas.microsoft.com/office/powerpoint/2010/main" val="2567585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232323"/>
                </a:solidFill>
                <a:effectLst/>
                <a:latin typeface="Noto Sans" panose="020B0502040504020204" pitchFamily="34" charset="0"/>
              </a:rPr>
              <a:t>Initially, concerns over the induction of immune activation and subsequent organ rejection with topical imiquimod limited the use of this agent in the transplant population. However, the initial results of small, randomized trials suggesting that this agent can be used safely have been tempered by a single report of acute renal failure in a patient treated with imiquimod for viral warts to a surface area that may have exceeded that used to treat actinic keratosis [</a:t>
            </a:r>
            <a:r>
              <a:rPr lang="en-AU" b="0" i="0" u="none" strike="noStrike" dirty="0">
                <a:solidFill>
                  <a:srgbClr val="940C72"/>
                </a:solidFill>
                <a:effectLst/>
                <a:latin typeface="Noto Sans" panose="020B0502040504020204" pitchFamily="34" charset="0"/>
                <a:hlinkClick r:id="rId3"/>
              </a:rPr>
              <a:t>68</a:t>
            </a:r>
            <a:r>
              <a:rPr lang="en-AU" b="0" i="0" u="none" strike="noStrike" dirty="0">
                <a:solidFill>
                  <a:srgbClr val="232323"/>
                </a:solidFill>
                <a:effectLst/>
                <a:latin typeface="Noto Sans" panose="020B0502040504020204" pitchFamily="34" charset="0"/>
              </a:rPr>
              <a:t>]. In treating actinic keratosis, imiquimod is applied to limited areas (60 to 100 cm</a:t>
            </a:r>
            <a:r>
              <a:rPr lang="en-AU" b="0" i="0" u="none" strike="noStrike" baseline="30000" dirty="0">
                <a:solidFill>
                  <a:srgbClr val="232323"/>
                </a:solidFill>
                <a:effectLst/>
                <a:latin typeface="Noto Sans" panose="020B0502040504020204" pitchFamily="34" charset="0"/>
              </a:rPr>
              <a:t>2</a:t>
            </a:r>
            <a:r>
              <a:rPr lang="en-AU" b="0" i="0" u="none" strike="noStrike" dirty="0">
                <a:solidFill>
                  <a:srgbClr val="232323"/>
                </a:solidFill>
                <a:effectLst/>
                <a:latin typeface="Noto Sans" panose="020B0502040504020204" pitchFamily="34" charset="0"/>
              </a:rPr>
              <a:t>) three times per week for up to 16 weeks</a:t>
            </a:r>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21</a:t>
            </a:fld>
            <a:endParaRPr lang="en-US"/>
          </a:p>
        </p:txBody>
      </p:sp>
    </p:spTree>
    <p:extLst>
      <p:ext uri="{BB962C8B-B14F-4D97-AF65-F5344CB8AC3E}">
        <p14:creationId xmlns:p14="http://schemas.microsoft.com/office/powerpoint/2010/main" val="131137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0A0C10"/>
                </a:solidFill>
                <a:effectLst/>
                <a:latin typeface="Opensans-Local"/>
              </a:rPr>
              <a:t>It is estimated that the likelihood that a given AK will evolve into an invasive SCC is approximately 0.075%-0.096% per lesion, in general population. Source: </a:t>
            </a:r>
            <a:r>
              <a:rPr lang="en-AU" b="0" i="0" u="none" strike="noStrike" dirty="0" err="1">
                <a:solidFill>
                  <a:srgbClr val="0A0C10"/>
                </a:solidFill>
                <a:effectLst/>
                <a:latin typeface="Opensans-Local"/>
              </a:rPr>
              <a:t>visualdx</a:t>
            </a:r>
            <a:r>
              <a:rPr lang="en-AU" b="0" i="0" u="none" strike="noStrike" dirty="0">
                <a:solidFill>
                  <a:srgbClr val="0A0C10"/>
                </a:solidFill>
                <a:effectLst/>
                <a:latin typeface="Opensans-Local"/>
              </a:rPr>
              <a:t> </a:t>
            </a:r>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5</a:t>
            </a:fld>
            <a:endParaRPr lang="en-US"/>
          </a:p>
        </p:txBody>
      </p:sp>
    </p:spTree>
    <p:extLst>
      <p:ext uri="{BB962C8B-B14F-4D97-AF65-F5344CB8AC3E}">
        <p14:creationId xmlns:p14="http://schemas.microsoft.com/office/powerpoint/2010/main" val="296204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7</a:t>
            </a:fld>
            <a:endParaRPr lang="en-US"/>
          </a:p>
        </p:txBody>
      </p:sp>
    </p:spTree>
    <p:extLst>
      <p:ext uri="{BB962C8B-B14F-4D97-AF65-F5344CB8AC3E}">
        <p14:creationId xmlns:p14="http://schemas.microsoft.com/office/powerpoint/2010/main" val="331672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232323"/>
                </a:solidFill>
                <a:effectLst/>
                <a:latin typeface="Noto Sans" panose="020B0502040504020204" pitchFamily="34" charset="0"/>
              </a:rPr>
              <a:t>Lip cancer can also be seen with increased frequency among solid organ transplant recipients, but reasons are uncertain.  </a:t>
            </a:r>
          </a:p>
          <a:p>
            <a:r>
              <a:rPr lang="en-AU" b="0" i="0" u="none" strike="noStrike" dirty="0">
                <a:solidFill>
                  <a:srgbClr val="232323"/>
                </a:solidFill>
                <a:effectLst/>
                <a:latin typeface="Noto Sans" panose="020B0502040504020204" pitchFamily="34" charset="0"/>
              </a:rPr>
              <a:t>Source: </a:t>
            </a:r>
          </a:p>
          <a:p>
            <a:r>
              <a:rPr lang="en-AU" dirty="0"/>
              <a:t>Risk of lip cancer after solid organ transplantation in the United </a:t>
            </a:r>
            <a:r>
              <a:rPr lang="en-AU" dirty="0" err="1"/>
              <a:t>States.AU</a:t>
            </a:r>
            <a:r>
              <a:rPr lang="en-AU" dirty="0" err="1">
                <a:effectLst/>
              </a:rPr>
              <a:t>Laprise</a:t>
            </a:r>
            <a:r>
              <a:rPr lang="en-AU" dirty="0">
                <a:effectLst/>
              </a:rPr>
              <a:t> C, Cahoon EK, Lynch CF, Kahn AR, Copeland G, Gonsalves L, Madeleine MM, Pfeiffer RM, Engels EA</a:t>
            </a:r>
            <a:r>
              <a:rPr lang="en-AU" dirty="0"/>
              <a:t> </a:t>
            </a:r>
            <a:r>
              <a:rPr lang="en-AU" dirty="0" err="1"/>
              <a:t>SO</a:t>
            </a:r>
            <a:r>
              <a:rPr lang="en-AU" dirty="0" err="1">
                <a:effectLst/>
              </a:rPr>
              <a:t>Am</a:t>
            </a:r>
            <a:r>
              <a:rPr lang="en-AU" dirty="0">
                <a:effectLst/>
              </a:rPr>
              <a:t> J Transplant. 2019;19(1):227. </a:t>
            </a:r>
            <a:r>
              <a:rPr lang="en-AU" dirty="0" err="1">
                <a:effectLst/>
              </a:rPr>
              <a:t>Epub</a:t>
            </a:r>
            <a:r>
              <a:rPr lang="en-AU" dirty="0">
                <a:effectLst/>
              </a:rPr>
              <a:t> 2018 Sep 5.</a:t>
            </a:r>
            <a:r>
              <a:rPr lang="en-AU" dirty="0"/>
              <a:t> </a:t>
            </a:r>
            <a:br>
              <a:rPr lang="en-AU" dirty="0"/>
            </a:br>
            <a:endParaRPr lang="en-US" dirty="0"/>
          </a:p>
          <a:p>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8</a:t>
            </a:fld>
            <a:endParaRPr lang="en-US"/>
          </a:p>
        </p:txBody>
      </p:sp>
    </p:spTree>
    <p:extLst>
      <p:ext uri="{BB962C8B-B14F-4D97-AF65-F5344CB8AC3E}">
        <p14:creationId xmlns:p14="http://schemas.microsoft.com/office/powerpoint/2010/main" val="187043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232323"/>
                </a:solidFill>
                <a:effectLst/>
                <a:latin typeface="Noto Sans" panose="020B0502040504020204" pitchFamily="34" charset="0"/>
              </a:rPr>
              <a:t>In contrast to the general population, in which the incidence of BCC exceeds that of </a:t>
            </a:r>
            <a:r>
              <a:rPr lang="en-AU" b="0" i="0" u="none" strike="noStrike" dirty="0" err="1">
                <a:solidFill>
                  <a:srgbClr val="232323"/>
                </a:solidFill>
                <a:effectLst/>
                <a:latin typeface="Noto Sans" panose="020B0502040504020204" pitchFamily="34" charset="0"/>
              </a:rPr>
              <a:t>cSCC</a:t>
            </a:r>
            <a:r>
              <a:rPr lang="en-AU" b="0" i="0" u="none" strike="noStrike" dirty="0">
                <a:solidFill>
                  <a:srgbClr val="232323"/>
                </a:solidFill>
                <a:effectLst/>
                <a:latin typeface="Noto Sans" panose="020B0502040504020204" pitchFamily="34" charset="0"/>
              </a:rPr>
              <a:t>, most estimates of the ratio of </a:t>
            </a:r>
            <a:r>
              <a:rPr lang="en-AU" b="0" i="0" u="none" strike="noStrike" dirty="0" err="1">
                <a:solidFill>
                  <a:srgbClr val="232323"/>
                </a:solidFill>
                <a:effectLst/>
                <a:latin typeface="Noto Sans" panose="020B0502040504020204" pitchFamily="34" charset="0"/>
              </a:rPr>
              <a:t>cSCC</a:t>
            </a:r>
            <a:r>
              <a:rPr lang="en-AU" b="0" i="0" u="none" strike="noStrike" dirty="0">
                <a:solidFill>
                  <a:srgbClr val="232323"/>
                </a:solidFill>
                <a:effectLst/>
                <a:latin typeface="Noto Sans" panose="020B0502040504020204" pitchFamily="34" charset="0"/>
              </a:rPr>
              <a:t> to BCC in organ transplant recipients range from 1.5:1 to 5:1. </a:t>
            </a:r>
          </a:p>
          <a:p>
            <a:r>
              <a:rPr lang="en-AU" b="0" i="0" u="none" strike="noStrike" dirty="0">
                <a:solidFill>
                  <a:srgbClr val="232323"/>
                </a:solidFill>
                <a:effectLst/>
                <a:latin typeface="Noto Sans" panose="020B0502040504020204" pitchFamily="34" charset="0"/>
              </a:rPr>
              <a:t>Source: </a:t>
            </a:r>
            <a:r>
              <a:rPr lang="en-AU" b="0" i="0" u="none" strike="noStrike" dirty="0" err="1">
                <a:solidFill>
                  <a:srgbClr val="232323"/>
                </a:solidFill>
                <a:effectLst/>
                <a:latin typeface="Noto Sans" panose="020B0502040504020204" pitchFamily="34" charset="0"/>
              </a:rPr>
              <a:t>uptodate</a:t>
            </a:r>
            <a:r>
              <a:rPr lang="en-AU" b="0" i="0" u="none" strike="noStrike" dirty="0">
                <a:solidFill>
                  <a:srgbClr val="232323"/>
                </a:solidFill>
                <a:effectLst/>
                <a:latin typeface="Noto Sans" panose="020B0502040504020204" pitchFamily="34" charset="0"/>
              </a:rPr>
              <a:t> </a:t>
            </a:r>
          </a:p>
          <a:p>
            <a:r>
              <a:rPr lang="en-AU" b="0" i="0" u="none" strike="noStrike" dirty="0">
                <a:solidFill>
                  <a:srgbClr val="232323"/>
                </a:solidFill>
                <a:effectLst/>
                <a:latin typeface="Noto Sans" panose="020B0502040504020204" pitchFamily="34" charset="0"/>
              </a:rPr>
              <a:t>https://</a:t>
            </a:r>
            <a:r>
              <a:rPr lang="en-AU" b="0" i="0" u="none" strike="noStrike" dirty="0" err="1">
                <a:solidFill>
                  <a:srgbClr val="232323"/>
                </a:solidFill>
                <a:effectLst/>
                <a:latin typeface="Noto Sans" panose="020B0502040504020204" pitchFamily="34" charset="0"/>
              </a:rPr>
              <a:t>www.uptodate.com</a:t>
            </a:r>
            <a:r>
              <a:rPr lang="en-AU" b="0" i="0" u="none" strike="noStrike" dirty="0">
                <a:solidFill>
                  <a:srgbClr val="232323"/>
                </a:solidFill>
                <a:effectLst/>
                <a:latin typeface="Noto Sans" panose="020B0502040504020204" pitchFamily="34" charset="0"/>
              </a:rPr>
              <a:t>/contents/epidemiology-and-risk-factors-for-skin-cancer-in-solid-organ-transplant-recipients?search=skin%20cancer&amp;source=</a:t>
            </a:r>
            <a:r>
              <a:rPr lang="en-AU" b="0" i="0" u="none" strike="noStrike" dirty="0" err="1">
                <a:solidFill>
                  <a:srgbClr val="232323"/>
                </a:solidFill>
                <a:effectLst/>
                <a:latin typeface="Noto Sans" panose="020B0502040504020204" pitchFamily="34" charset="0"/>
              </a:rPr>
              <a:t>search_result&amp;selectedTitle</a:t>
            </a:r>
            <a:r>
              <a:rPr lang="en-AU" b="0" i="0" u="none" strike="noStrike" dirty="0">
                <a:solidFill>
                  <a:srgbClr val="232323"/>
                </a:solidFill>
                <a:effectLst/>
                <a:latin typeface="Noto Sans" panose="020B0502040504020204" pitchFamily="34" charset="0"/>
              </a:rPr>
              <a:t>=6~150&amp;usage_type=</a:t>
            </a:r>
            <a:r>
              <a:rPr lang="en-AU" b="0" i="0" u="none" strike="noStrike" dirty="0" err="1">
                <a:solidFill>
                  <a:srgbClr val="232323"/>
                </a:solidFill>
                <a:effectLst/>
                <a:latin typeface="Noto Sans" panose="020B0502040504020204" pitchFamily="34" charset="0"/>
              </a:rPr>
              <a:t>default&amp;display_rank</a:t>
            </a:r>
            <a:r>
              <a:rPr lang="en-AU" b="0" i="0" u="none" strike="noStrike" dirty="0">
                <a:solidFill>
                  <a:srgbClr val="232323"/>
                </a:solidFill>
                <a:effectLst/>
                <a:latin typeface="Noto Sans" panose="020B0502040504020204" pitchFamily="34" charset="0"/>
              </a:rPr>
              <a:t>=6#H7860393</a:t>
            </a:r>
          </a:p>
          <a:p>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10</a:t>
            </a:fld>
            <a:endParaRPr lang="en-US"/>
          </a:p>
        </p:txBody>
      </p:sp>
    </p:spTree>
    <p:extLst>
      <p:ext uri="{BB962C8B-B14F-4D97-AF65-F5344CB8AC3E}">
        <p14:creationId xmlns:p14="http://schemas.microsoft.com/office/powerpoint/2010/main" val="167418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232323"/>
                </a:solidFill>
                <a:effectLst/>
                <a:latin typeface="Noto Sans" panose="020B0502040504020204" pitchFamily="34" charset="0"/>
              </a:rPr>
              <a:t>The largest published investigation, a United States population-based study of 139,991 transplant recipients followed for a median period of four years, identified 519 patients with invasive melanoma and 190 with in situ melanoma (incidence rates 74 and 27.1 per 100,000 person-years, respectively) [</a:t>
            </a:r>
            <a:r>
              <a:rPr lang="en-AU" b="0" i="0" u="none" strike="noStrike" dirty="0">
                <a:solidFill>
                  <a:srgbClr val="940C72"/>
                </a:solidFill>
                <a:effectLst/>
                <a:latin typeface="Noto Sans" panose="020B0502040504020204" pitchFamily="34" charset="0"/>
                <a:hlinkClick r:id="rId3"/>
              </a:rPr>
              <a:t>54</a:t>
            </a:r>
            <a:r>
              <a:rPr lang="en-AU" b="0" i="0" u="none" strike="noStrike" dirty="0">
                <a:solidFill>
                  <a:srgbClr val="232323"/>
                </a:solidFill>
                <a:effectLst/>
                <a:latin typeface="Noto Sans" panose="020B0502040504020204" pitchFamily="34" charset="0"/>
              </a:rPr>
              <a:t>]. Incidence increased sharply in the first four years after transplantation before declining steadily. The risk of invasive melanoma was more than twofold higher than in the general population (standardized incidence ratio [SIR] 2.20, 95% CI 2.01-2.39). The greatest increase was noted for regional stage melanoma (SIR 4.11, 95% CI 3.27-5.09) and for melanomas on the head and neck (SIR 3.34, 95% CI 2.85-3.90). The risk was higher in renal transplant recipients than in liver and lung recipients. Other factors associated with increased risk included male sex, increasing age, and </a:t>
            </a:r>
            <a:r>
              <a:rPr lang="en-AU" b="0" i="0" u="none" strike="noStrike" dirty="0">
                <a:solidFill>
                  <a:srgbClr val="940C72"/>
                </a:solidFill>
                <a:effectLst/>
                <a:latin typeface="Noto Sans" panose="020B0502040504020204" pitchFamily="34" charset="0"/>
                <a:hlinkClick r:id="rId4"/>
              </a:rPr>
              <a:t>azathioprine</a:t>
            </a:r>
            <a:r>
              <a:rPr lang="en-AU" b="0" i="0" u="none" strike="noStrike" dirty="0">
                <a:solidFill>
                  <a:srgbClr val="232323"/>
                </a:solidFill>
                <a:effectLst/>
                <a:latin typeface="Noto Sans" panose="020B0502040504020204" pitchFamily="34" charset="0"/>
              </a:rPr>
              <a:t> maintenance therapy. </a:t>
            </a:r>
          </a:p>
          <a:p>
            <a:endParaRPr lang="en-AU" b="0" i="0" u="none" strike="noStrike" dirty="0">
              <a:solidFill>
                <a:srgbClr val="232323"/>
              </a:solidFill>
              <a:effectLst/>
              <a:latin typeface="Noto Sans" panose="020B0502040504020204" pitchFamily="34" charset="0"/>
            </a:endParaRPr>
          </a:p>
          <a:p>
            <a:r>
              <a:rPr lang="en-US" dirty="0"/>
              <a:t>https://</a:t>
            </a:r>
            <a:r>
              <a:rPr lang="en-US" dirty="0" err="1"/>
              <a:t>www.uptodate.com</a:t>
            </a:r>
            <a:r>
              <a:rPr lang="en-US" dirty="0"/>
              <a:t>/contents/epidemiology-and-risk-factors-for-skin-cancer-in-solid-organ-transplant-recipients?search=skin%20cancer&amp;source=</a:t>
            </a:r>
            <a:r>
              <a:rPr lang="en-US" dirty="0" err="1"/>
              <a:t>search_result&amp;selectedTitle</a:t>
            </a:r>
            <a:r>
              <a:rPr lang="en-US" dirty="0"/>
              <a:t>=6~150&amp;usage_type=</a:t>
            </a:r>
            <a:r>
              <a:rPr lang="en-US" dirty="0" err="1"/>
              <a:t>default&amp;display_rank</a:t>
            </a:r>
            <a:r>
              <a:rPr lang="en-US" dirty="0"/>
              <a:t>=6#H7860400</a:t>
            </a:r>
          </a:p>
        </p:txBody>
      </p:sp>
      <p:sp>
        <p:nvSpPr>
          <p:cNvPr id="4" name="Slide Number Placeholder 3"/>
          <p:cNvSpPr>
            <a:spLocks noGrp="1"/>
          </p:cNvSpPr>
          <p:nvPr>
            <p:ph type="sldNum" sz="quarter" idx="5"/>
          </p:nvPr>
        </p:nvSpPr>
        <p:spPr/>
        <p:txBody>
          <a:bodyPr/>
          <a:lstStyle/>
          <a:p>
            <a:fld id="{B60F527B-C020-9548-9944-D48858B8422D}" type="slidenum">
              <a:rPr lang="en-US" smtClean="0"/>
              <a:t>13</a:t>
            </a:fld>
            <a:endParaRPr lang="en-US"/>
          </a:p>
        </p:txBody>
      </p:sp>
    </p:spTree>
    <p:extLst>
      <p:ext uri="{BB962C8B-B14F-4D97-AF65-F5344CB8AC3E}">
        <p14:creationId xmlns:p14="http://schemas.microsoft.com/office/powerpoint/2010/main" val="37594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b="0" i="0" u="none" strike="noStrike" dirty="0">
                <a:solidFill>
                  <a:srgbClr val="232323"/>
                </a:solidFill>
                <a:effectLst/>
                <a:latin typeface="Noto Sans" panose="020B0502040504020204" pitchFamily="34" charset="0"/>
              </a:rPr>
              <a:t>Direct or contributory carcinogenic effects of immunosuppressive agents, such as </a:t>
            </a:r>
            <a:r>
              <a:rPr lang="en-AU" b="0" i="0" u="none" strike="noStrike" dirty="0">
                <a:solidFill>
                  <a:srgbClr val="940C72"/>
                </a:solidFill>
                <a:effectLst/>
                <a:latin typeface="Noto Sans" panose="020B0502040504020204" pitchFamily="34" charset="0"/>
                <a:hlinkClick r:id="rId3"/>
              </a:rPr>
              <a:t>azathioprine</a:t>
            </a:r>
            <a:r>
              <a:rPr lang="en-AU" b="0" i="0" u="none" strike="noStrike" dirty="0">
                <a:solidFill>
                  <a:srgbClr val="232323"/>
                </a:solidFill>
                <a:effectLst/>
                <a:latin typeface="Noto Sans" panose="020B0502040504020204" pitchFamily="34" charset="0"/>
              </a:rPr>
              <a:t> or </a:t>
            </a:r>
            <a:r>
              <a:rPr lang="en-AU" b="0" i="0" u="none" strike="noStrike" dirty="0">
                <a:solidFill>
                  <a:srgbClr val="940C72"/>
                </a:solidFill>
                <a:effectLst/>
                <a:latin typeface="Noto Sans" panose="020B0502040504020204" pitchFamily="34" charset="0"/>
                <a:hlinkClick r:id="rId4"/>
              </a:rPr>
              <a:t>cyclosporine</a:t>
            </a:r>
            <a:r>
              <a:rPr lang="en-AU" b="0" i="0" u="none" strike="noStrike" dirty="0">
                <a:solidFill>
                  <a:srgbClr val="232323"/>
                </a:solidFill>
                <a:effectLst/>
                <a:latin typeface="Noto Sans" panose="020B0502040504020204" pitchFamily="34" charset="0"/>
              </a:rPr>
              <a:t> [</a:t>
            </a:r>
            <a:r>
              <a:rPr lang="en-AU" b="0" i="0" u="none" strike="noStrike" dirty="0">
                <a:solidFill>
                  <a:srgbClr val="940C72"/>
                </a:solidFill>
                <a:effectLst/>
                <a:latin typeface="Noto Sans" panose="020B0502040504020204" pitchFamily="34" charset="0"/>
                <a:hlinkClick r:id="rId5"/>
              </a:rPr>
              <a:t>17</a:t>
            </a:r>
            <a:r>
              <a:rPr lang="en-AU" b="0" i="0" u="none" strike="noStrike" dirty="0">
                <a:solidFill>
                  <a:srgbClr val="232323"/>
                </a:solidFill>
                <a:effectLst/>
                <a:latin typeface="Noto Sans" panose="020B0502040504020204" pitchFamily="34" charset="0"/>
              </a:rPr>
              <a:t>]. Calcineurin inhibitors have been shown to impair cell ability to repair ultraviolet radiation-induced DNA damage via decreased transcription of xeroderma pigmentosum complementation groups A and G genes </a:t>
            </a:r>
            <a:r>
              <a:rPr lang="en-AU" b="0" i="1" u="none" strike="noStrike" dirty="0">
                <a:solidFill>
                  <a:srgbClr val="232323"/>
                </a:solidFill>
                <a:effectLst/>
                <a:latin typeface="Noto Sans" panose="020B0502040504020204" pitchFamily="34" charset="0"/>
              </a:rPr>
              <a:t>XPA</a:t>
            </a:r>
            <a:r>
              <a:rPr lang="en-AU" b="0" i="0" u="none" strike="noStrike" dirty="0">
                <a:solidFill>
                  <a:srgbClr val="232323"/>
                </a:solidFill>
                <a:effectLst/>
                <a:latin typeface="Noto Sans" panose="020B0502040504020204" pitchFamily="34" charset="0"/>
              </a:rPr>
              <a:t> and </a:t>
            </a:r>
            <a:r>
              <a:rPr lang="en-AU" b="0" i="1" u="none" strike="noStrike" dirty="0">
                <a:solidFill>
                  <a:srgbClr val="232323"/>
                </a:solidFill>
                <a:effectLst/>
                <a:latin typeface="Noto Sans" panose="020B0502040504020204" pitchFamily="34" charset="0"/>
              </a:rPr>
              <a:t>XPG</a:t>
            </a:r>
            <a:r>
              <a:rPr lang="en-AU" b="0" i="0" u="none" strike="noStrike" dirty="0">
                <a:solidFill>
                  <a:srgbClr val="232323"/>
                </a:solidFill>
                <a:effectLst/>
                <a:latin typeface="Noto Sans" panose="020B0502040504020204" pitchFamily="34" charset="0"/>
              </a:rPr>
              <a:t>, two components of the nucleotide excision repair system [</a:t>
            </a:r>
            <a:r>
              <a:rPr lang="en-AU" b="0" i="0" u="none" strike="noStrike" dirty="0">
                <a:solidFill>
                  <a:srgbClr val="940C72"/>
                </a:solidFill>
                <a:effectLst/>
                <a:latin typeface="Noto Sans" panose="020B0502040504020204" pitchFamily="34" charset="0"/>
                <a:hlinkClick r:id="rId6"/>
              </a:rPr>
              <a:t>18</a:t>
            </a:r>
            <a:r>
              <a:rPr lang="en-AU" b="0" i="0" u="none" strike="noStrike" dirty="0">
                <a:solidFill>
                  <a:srgbClr val="232323"/>
                </a:solidFill>
                <a:effectLst/>
                <a:latin typeface="Noto Sans" panose="020B0502040504020204" pitchFamily="34" charset="0"/>
              </a:rPr>
              <a:t>].</a:t>
            </a:r>
          </a:p>
          <a:p>
            <a:pPr marL="228600" indent="-228600">
              <a:buAutoNum type="arabicPeriod"/>
            </a:pPr>
            <a:endParaRPr lang="en-AU" b="0" i="0" u="none" strike="noStrike" dirty="0">
              <a:solidFill>
                <a:srgbClr val="232323"/>
              </a:solidFill>
              <a:effectLst/>
              <a:latin typeface="Noto Sans" panose="020B0502040504020204" pitchFamily="34" charset="0"/>
            </a:endParaRPr>
          </a:p>
          <a:p>
            <a:pPr marL="228600" indent="-228600">
              <a:buAutoNum type="arabicPeriod"/>
            </a:pPr>
            <a:r>
              <a:rPr lang="en-AU" b="0" i="0" u="none" strike="noStrike" dirty="0">
                <a:solidFill>
                  <a:srgbClr val="232323"/>
                </a:solidFill>
                <a:effectLst/>
                <a:latin typeface="Noto Sans" panose="020B0502040504020204" pitchFamily="34" charset="0"/>
              </a:rPr>
              <a:t>Proliferation of oncogenic viruses in the setting of immunosuppression. Epstein-Barr virus (EBV), human papillomavirus (HPV), Kaposi sarcoma herpes virus (KSHV), human T cell lymphotropic virus type 1 (HTLV-1), and Merkel cell polyomavirus (</a:t>
            </a:r>
            <a:r>
              <a:rPr lang="en-AU" b="0" i="0" u="none" strike="noStrike" dirty="0" err="1">
                <a:solidFill>
                  <a:srgbClr val="232323"/>
                </a:solidFill>
                <a:effectLst/>
                <a:latin typeface="Noto Sans" panose="020B0502040504020204" pitchFamily="34" charset="0"/>
              </a:rPr>
              <a:t>MCPyV</a:t>
            </a:r>
            <a:r>
              <a:rPr lang="en-AU" b="0" i="0" u="none" strike="noStrike" dirty="0">
                <a:solidFill>
                  <a:srgbClr val="232323"/>
                </a:solidFill>
                <a:effectLst/>
                <a:latin typeface="Noto Sans" panose="020B0502040504020204" pitchFamily="34" charset="0"/>
              </a:rPr>
              <a:t>) are the main viruses associated with the development of cancer in immunosuppressed patients.</a:t>
            </a:r>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14</a:t>
            </a:fld>
            <a:endParaRPr lang="en-US"/>
          </a:p>
        </p:txBody>
      </p:sp>
    </p:spTree>
    <p:extLst>
      <p:ext uri="{BB962C8B-B14F-4D97-AF65-F5344CB8AC3E}">
        <p14:creationId xmlns:p14="http://schemas.microsoft.com/office/powerpoint/2010/main" val="409870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strike="noStrike" dirty="0">
                <a:solidFill>
                  <a:srgbClr val="333333"/>
                </a:solidFill>
                <a:effectLst/>
                <a:latin typeface="Open Sans" panose="020B0606030504020204" pitchFamily="34" charset="0"/>
              </a:rPr>
              <a:t>Heart and lung transplant recipients (who tend to have higher levels of immunosuppressant medication).</a:t>
            </a:r>
          </a:p>
          <a:p>
            <a:endParaRPr lang="en-US" dirty="0"/>
          </a:p>
        </p:txBody>
      </p:sp>
      <p:sp>
        <p:nvSpPr>
          <p:cNvPr id="4" name="Slide Number Placeholder 3"/>
          <p:cNvSpPr>
            <a:spLocks noGrp="1"/>
          </p:cNvSpPr>
          <p:nvPr>
            <p:ph type="sldNum" sz="quarter" idx="5"/>
          </p:nvPr>
        </p:nvSpPr>
        <p:spPr/>
        <p:txBody>
          <a:bodyPr/>
          <a:lstStyle/>
          <a:p>
            <a:fld id="{B60F527B-C020-9548-9944-D48858B8422D}" type="slidenum">
              <a:rPr lang="en-US" smtClean="0"/>
              <a:t>16</a:t>
            </a:fld>
            <a:endParaRPr lang="en-US"/>
          </a:p>
        </p:txBody>
      </p:sp>
    </p:spTree>
    <p:extLst>
      <p:ext uri="{BB962C8B-B14F-4D97-AF65-F5344CB8AC3E}">
        <p14:creationId xmlns:p14="http://schemas.microsoft.com/office/powerpoint/2010/main" val="99823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focusing on oral and topical </a:t>
            </a:r>
            <a:r>
              <a:rPr lang="en-US" dirty="0" err="1"/>
              <a:t>rx</a:t>
            </a:r>
            <a:r>
              <a:rPr lang="en-US" dirty="0"/>
              <a:t> only as per JC’s email. </a:t>
            </a:r>
          </a:p>
          <a:p>
            <a:endParaRPr lang="en-US" dirty="0"/>
          </a:p>
          <a:p>
            <a:r>
              <a:rPr lang="en-US" dirty="0"/>
              <a:t>Skin cancer </a:t>
            </a:r>
          </a:p>
          <a:p>
            <a:r>
              <a:rPr lang="en-US" dirty="0"/>
              <a:t>- often very aggressive in transplant patients </a:t>
            </a:r>
          </a:p>
          <a:p>
            <a:r>
              <a:rPr lang="en-US" dirty="0"/>
              <a:t>- associated with high risks of </a:t>
            </a:r>
            <a:r>
              <a:rPr lang="en-US" dirty="0" err="1"/>
              <a:t>mets</a:t>
            </a:r>
            <a:r>
              <a:rPr lang="en-US" dirty="0"/>
              <a:t> and recurrence </a:t>
            </a:r>
          </a:p>
          <a:p>
            <a:endParaRPr lang="en-US" dirty="0"/>
          </a:p>
          <a:p>
            <a:r>
              <a:rPr lang="en-US" dirty="0"/>
              <a:t>Most skin cancers </a:t>
            </a:r>
          </a:p>
          <a:p>
            <a:r>
              <a:rPr lang="en-US" dirty="0"/>
              <a:t>- treated by surg excision or Mohs surgery </a:t>
            </a:r>
          </a:p>
        </p:txBody>
      </p:sp>
      <p:sp>
        <p:nvSpPr>
          <p:cNvPr id="4" name="Slide Number Placeholder 3"/>
          <p:cNvSpPr>
            <a:spLocks noGrp="1"/>
          </p:cNvSpPr>
          <p:nvPr>
            <p:ph type="sldNum" sz="quarter" idx="5"/>
          </p:nvPr>
        </p:nvSpPr>
        <p:spPr/>
        <p:txBody>
          <a:bodyPr/>
          <a:lstStyle/>
          <a:p>
            <a:fld id="{B60F527B-C020-9548-9944-D48858B8422D}" type="slidenum">
              <a:rPr lang="en-US" smtClean="0"/>
              <a:t>18</a:t>
            </a:fld>
            <a:endParaRPr lang="en-US"/>
          </a:p>
        </p:txBody>
      </p:sp>
    </p:spTree>
    <p:extLst>
      <p:ext uri="{BB962C8B-B14F-4D97-AF65-F5344CB8AC3E}">
        <p14:creationId xmlns:p14="http://schemas.microsoft.com/office/powerpoint/2010/main" val="363353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0043-DB8C-751B-C3C2-1F636981E0B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528DFD9-C829-4918-EE9E-34B0869993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313240-A6D9-8D02-0B97-A9C6AE220A22}"/>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5" name="Footer Placeholder 4">
            <a:extLst>
              <a:ext uri="{FF2B5EF4-FFF2-40B4-BE49-F238E27FC236}">
                <a16:creationId xmlns:a16="http://schemas.microsoft.com/office/drawing/2014/main" id="{D9F2871C-A2C0-B01A-7553-30DB89297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A6E4B-2F55-3D06-0467-765CBCE0DABB}"/>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41289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AA18-39E7-EC2A-1008-265831CA81B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BCEE3A-F24C-5A6B-8B60-144D411AD9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2A337F-2067-E947-D57C-E5F694E1E926}"/>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5" name="Footer Placeholder 4">
            <a:extLst>
              <a:ext uri="{FF2B5EF4-FFF2-40B4-BE49-F238E27FC236}">
                <a16:creationId xmlns:a16="http://schemas.microsoft.com/office/drawing/2014/main" id="{391C4411-50A9-A330-BAA4-CC55C7E14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57E45-8EA2-D1E2-6663-B66D618A0019}"/>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292683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796F8-B87A-6418-F122-817A5DD40A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E65628-44E2-DA0F-5C31-6249A39F94F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744C45-7E5A-7388-8CFB-8150CC789AD3}"/>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5" name="Footer Placeholder 4">
            <a:extLst>
              <a:ext uri="{FF2B5EF4-FFF2-40B4-BE49-F238E27FC236}">
                <a16:creationId xmlns:a16="http://schemas.microsoft.com/office/drawing/2014/main" id="{0942079E-7085-80E7-316F-AE510CFD1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5FD3D-54EA-8C49-C638-867666065FAA}"/>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160122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8A5C-2E35-825F-0B01-358D0CEDA1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ABB780-BC06-92B6-C1E1-2AD81805D0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1F65D7-8537-643F-0C95-85D33785D123}"/>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5" name="Footer Placeholder 4">
            <a:extLst>
              <a:ext uri="{FF2B5EF4-FFF2-40B4-BE49-F238E27FC236}">
                <a16:creationId xmlns:a16="http://schemas.microsoft.com/office/drawing/2014/main" id="{5DD734A2-7694-1ECF-DF5D-36B62C070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88550-48E6-FFEB-21DA-4382468EFE74}"/>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356833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C28F-E1CD-0AF4-6599-9FDD75793D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C87866-FA62-1CCE-9033-75C75A0483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14C28E-DEBA-5C44-3F63-6BCDA0BBCC45}"/>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5" name="Footer Placeholder 4">
            <a:extLst>
              <a:ext uri="{FF2B5EF4-FFF2-40B4-BE49-F238E27FC236}">
                <a16:creationId xmlns:a16="http://schemas.microsoft.com/office/drawing/2014/main" id="{151A9097-F453-99BA-EB90-E80AAA890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35344-18EF-C69F-9D1F-B2582756F5DC}"/>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228988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37AA-F86E-CCA5-851C-298B567048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C1B6AD-A9B6-E625-991C-54BB809342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3CB92AB-80EA-38FC-B00B-FA254CCFC4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7C0FC52-5EF9-1080-39D5-DCAE623F8300}"/>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6" name="Footer Placeholder 5">
            <a:extLst>
              <a:ext uri="{FF2B5EF4-FFF2-40B4-BE49-F238E27FC236}">
                <a16:creationId xmlns:a16="http://schemas.microsoft.com/office/drawing/2014/main" id="{50543C52-6D09-3412-CEF5-1583D8733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90E6C-4B51-ED07-714B-4914046A88DD}"/>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106509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0660-420C-8482-7B8F-374A0394B81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A45A8F-6F78-599E-816D-60217BFFD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90A4B2-41EB-71CC-E24B-DABF91D748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57A52EE-B951-9FE2-BAE3-24754BC71E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DFE1752-3F1D-8C59-A8F8-8DBB26DEDF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1CD832A-054A-CD47-E40D-5246015DFA54}"/>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8" name="Footer Placeholder 7">
            <a:extLst>
              <a:ext uri="{FF2B5EF4-FFF2-40B4-BE49-F238E27FC236}">
                <a16:creationId xmlns:a16="http://schemas.microsoft.com/office/drawing/2014/main" id="{91AA1CAA-57B4-22FA-BDB0-F8EE1F08FB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9CA2F-BCEE-E527-1558-A2438F1B9017}"/>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177665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F86D-792A-E864-4D1F-9C453F9D8C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E5B9D8-1D4F-17D1-FF7C-899D75E69ABC}"/>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4" name="Footer Placeholder 3">
            <a:extLst>
              <a:ext uri="{FF2B5EF4-FFF2-40B4-BE49-F238E27FC236}">
                <a16:creationId xmlns:a16="http://schemas.microsoft.com/office/drawing/2014/main" id="{F8561654-174B-7DAE-22E1-51F0BFFA48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1B6973-B1C6-6B7E-DE66-042D67A557B0}"/>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90929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28480-B842-0298-6114-2ECE64DC4A9E}"/>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3" name="Footer Placeholder 2">
            <a:extLst>
              <a:ext uri="{FF2B5EF4-FFF2-40B4-BE49-F238E27FC236}">
                <a16:creationId xmlns:a16="http://schemas.microsoft.com/office/drawing/2014/main" id="{C935D143-1CAF-C0DA-2119-97A5FBEE97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899942-C3CF-3A02-94F7-CFF27D488A71}"/>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249456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A82E-559F-EF97-88CA-8A224935C2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034C0A4-E98A-1C3E-40DC-64A5FA71F4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35AA10E-5882-D92D-C5AA-445BBFBCC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7021A0-FFC8-C7A5-35D3-E1084B3AB2EC}"/>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6" name="Footer Placeholder 5">
            <a:extLst>
              <a:ext uri="{FF2B5EF4-FFF2-40B4-BE49-F238E27FC236}">
                <a16:creationId xmlns:a16="http://schemas.microsoft.com/office/drawing/2014/main" id="{F7E093C7-7E32-CC3E-461D-A9B739DD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A0FE2-8010-8C1B-D7D4-283EBA4AEB05}"/>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38776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7992-1BEA-0A8A-36AC-BB370A0FAF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A3ED3FD-CDFB-7101-9C78-A97B430FA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31E0CB-E0D5-E23A-841F-122795D97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7F58A9-477F-022A-C662-DFB23FC1AE38}"/>
              </a:ext>
            </a:extLst>
          </p:cNvPr>
          <p:cNvSpPr>
            <a:spLocks noGrp="1"/>
          </p:cNvSpPr>
          <p:nvPr>
            <p:ph type="dt" sz="half" idx="10"/>
          </p:nvPr>
        </p:nvSpPr>
        <p:spPr/>
        <p:txBody>
          <a:bodyPr/>
          <a:lstStyle/>
          <a:p>
            <a:fld id="{BC8ED8D8-8586-094C-9A55-5502AF6EFAC8}" type="datetimeFigureOut">
              <a:rPr lang="en-US" smtClean="0"/>
              <a:t>1/20/2024</a:t>
            </a:fld>
            <a:endParaRPr lang="en-US"/>
          </a:p>
        </p:txBody>
      </p:sp>
      <p:sp>
        <p:nvSpPr>
          <p:cNvPr id="6" name="Footer Placeholder 5">
            <a:extLst>
              <a:ext uri="{FF2B5EF4-FFF2-40B4-BE49-F238E27FC236}">
                <a16:creationId xmlns:a16="http://schemas.microsoft.com/office/drawing/2014/main" id="{353C11AE-58FE-F77B-A2C2-D7E476B00B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EE402-CE13-69A2-83F5-8519E7A23CF1}"/>
              </a:ext>
            </a:extLst>
          </p:cNvPr>
          <p:cNvSpPr>
            <a:spLocks noGrp="1"/>
          </p:cNvSpPr>
          <p:nvPr>
            <p:ph type="sldNum" sz="quarter" idx="12"/>
          </p:nvPr>
        </p:nvSpPr>
        <p:spPr/>
        <p:txBody>
          <a:bodyPr/>
          <a:lstStyle/>
          <a:p>
            <a:fld id="{05A32B32-F647-C34C-9751-71EDD6D69F6D}" type="slidenum">
              <a:rPr lang="en-US" smtClean="0"/>
              <a:t>‹#›</a:t>
            </a:fld>
            <a:endParaRPr lang="en-US"/>
          </a:p>
        </p:txBody>
      </p:sp>
    </p:spTree>
    <p:extLst>
      <p:ext uri="{BB962C8B-B14F-4D97-AF65-F5344CB8AC3E}">
        <p14:creationId xmlns:p14="http://schemas.microsoft.com/office/powerpoint/2010/main" val="164753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CE21A-F205-C538-040C-1B7D52335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786283-07C3-9282-7080-06A1E057BC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6B9B4B-0BC7-0F77-0416-86DFE77E5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ED8D8-8586-094C-9A55-5502AF6EFAC8}" type="datetimeFigureOut">
              <a:rPr lang="en-US" smtClean="0"/>
              <a:t>1/20/2024</a:t>
            </a:fld>
            <a:endParaRPr lang="en-US"/>
          </a:p>
        </p:txBody>
      </p:sp>
      <p:sp>
        <p:nvSpPr>
          <p:cNvPr id="5" name="Footer Placeholder 4">
            <a:extLst>
              <a:ext uri="{FF2B5EF4-FFF2-40B4-BE49-F238E27FC236}">
                <a16:creationId xmlns:a16="http://schemas.microsoft.com/office/drawing/2014/main" id="{00386D7D-587A-E852-EDE4-2DF412690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6A08C5-260F-AF5F-3430-68CB2E7FA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32B32-F647-C34C-9751-71EDD6D69F6D}" type="slidenum">
              <a:rPr lang="en-US" smtClean="0"/>
              <a:t>‹#›</a:t>
            </a:fld>
            <a:endParaRPr lang="en-US"/>
          </a:p>
        </p:txBody>
      </p:sp>
    </p:spTree>
    <p:extLst>
      <p:ext uri="{BB962C8B-B14F-4D97-AF65-F5344CB8AC3E}">
        <p14:creationId xmlns:p14="http://schemas.microsoft.com/office/powerpoint/2010/main" val="3790722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rmnetnz.org/topics/skin-cancer-in-transplant-recipients#:~:text=Why%20are%20transplant%20patients%20at,cells%20to%20develop%20into%20cancer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8610-763E-5ABA-B8DB-DA8089BDF43E}"/>
              </a:ext>
            </a:extLst>
          </p:cNvPr>
          <p:cNvSpPr>
            <a:spLocks noGrp="1"/>
          </p:cNvSpPr>
          <p:nvPr>
            <p:ph type="ctrTitle"/>
          </p:nvPr>
        </p:nvSpPr>
        <p:spPr/>
        <p:txBody>
          <a:bodyPr/>
          <a:lstStyle/>
          <a:p>
            <a:r>
              <a:rPr lang="en-US" dirty="0"/>
              <a:t>Skin Cancer in Solid Organ Transplant Recipients</a:t>
            </a:r>
          </a:p>
        </p:txBody>
      </p:sp>
      <p:sp>
        <p:nvSpPr>
          <p:cNvPr id="3" name="Subtitle 2">
            <a:extLst>
              <a:ext uri="{FF2B5EF4-FFF2-40B4-BE49-F238E27FC236}">
                <a16:creationId xmlns:a16="http://schemas.microsoft.com/office/drawing/2014/main" id="{4CE9BAC6-B121-E6BC-121E-235808170F34}"/>
              </a:ext>
            </a:extLst>
          </p:cNvPr>
          <p:cNvSpPr>
            <a:spLocks noGrp="1"/>
          </p:cNvSpPr>
          <p:nvPr>
            <p:ph type="subTitle" idx="1"/>
          </p:nvPr>
        </p:nvSpPr>
        <p:spPr>
          <a:xfrm>
            <a:off x="1523999" y="3888477"/>
            <a:ext cx="9516035" cy="2387600"/>
          </a:xfrm>
        </p:spPr>
        <p:txBody>
          <a:bodyPr>
            <a:normAutofit fontScale="85000" lnSpcReduction="20000"/>
          </a:bodyPr>
          <a:lstStyle/>
          <a:p>
            <a:pPr algn="l"/>
            <a:r>
              <a:rPr lang="en-US" dirty="0"/>
              <a:t>Presenter: </a:t>
            </a:r>
          </a:p>
          <a:p>
            <a:pPr algn="l"/>
            <a:r>
              <a:rPr lang="en-US" dirty="0"/>
              <a:t>Dr Aaron Fredericks</a:t>
            </a:r>
          </a:p>
          <a:p>
            <a:pPr algn="l"/>
            <a:r>
              <a:rPr lang="en-US" dirty="0"/>
              <a:t>Dermatology trainee </a:t>
            </a:r>
          </a:p>
          <a:p>
            <a:pPr algn="l"/>
            <a:endParaRPr lang="en-US" dirty="0"/>
          </a:p>
          <a:p>
            <a:pPr algn="l"/>
            <a:r>
              <a:rPr lang="en-US" dirty="0"/>
              <a:t>Slides prepared by: </a:t>
            </a:r>
          </a:p>
          <a:p>
            <a:pPr algn="l"/>
            <a:r>
              <a:rPr lang="en-US" dirty="0"/>
              <a:t>Dr Liang Jong</a:t>
            </a:r>
          </a:p>
          <a:p>
            <a:pPr algn="l"/>
            <a:r>
              <a:rPr lang="en-US" dirty="0"/>
              <a:t>Service Dermatology Registrar</a:t>
            </a:r>
          </a:p>
          <a:p>
            <a:endParaRPr lang="en-US" dirty="0"/>
          </a:p>
        </p:txBody>
      </p:sp>
    </p:spTree>
    <p:extLst>
      <p:ext uri="{BB962C8B-B14F-4D97-AF65-F5344CB8AC3E}">
        <p14:creationId xmlns:p14="http://schemas.microsoft.com/office/powerpoint/2010/main" val="230279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D389-F0E3-A707-7D1B-1A8E110DBB35}"/>
              </a:ext>
            </a:extLst>
          </p:cNvPr>
          <p:cNvSpPr>
            <a:spLocks noGrp="1"/>
          </p:cNvSpPr>
          <p:nvPr>
            <p:ph type="title"/>
          </p:nvPr>
        </p:nvSpPr>
        <p:spPr/>
        <p:txBody>
          <a:bodyPr/>
          <a:lstStyle/>
          <a:p>
            <a:r>
              <a:rPr lang="en-US" dirty="0"/>
              <a:t>NMSCs – SCC and BCC in organ transplant recipients</a:t>
            </a:r>
          </a:p>
        </p:txBody>
      </p:sp>
      <p:sp>
        <p:nvSpPr>
          <p:cNvPr id="3" name="Content Placeholder 2">
            <a:extLst>
              <a:ext uri="{FF2B5EF4-FFF2-40B4-BE49-F238E27FC236}">
                <a16:creationId xmlns:a16="http://schemas.microsoft.com/office/drawing/2014/main" id="{AB861672-2585-53DC-C1E0-7740F707B7E1}"/>
              </a:ext>
            </a:extLst>
          </p:cNvPr>
          <p:cNvSpPr>
            <a:spLocks noGrp="1"/>
          </p:cNvSpPr>
          <p:nvPr>
            <p:ph idx="1"/>
          </p:nvPr>
        </p:nvSpPr>
        <p:spPr/>
        <p:txBody>
          <a:bodyPr/>
          <a:lstStyle/>
          <a:p>
            <a:r>
              <a:rPr lang="en-US" dirty="0"/>
              <a:t>In contrast to general population, SCC is more common than BCC in organ transplant recipients.</a:t>
            </a:r>
          </a:p>
          <a:p>
            <a:r>
              <a:rPr lang="en-US" dirty="0"/>
              <a:t>The estimated ratio of </a:t>
            </a:r>
            <a:r>
              <a:rPr lang="en-US" dirty="0">
                <a:solidFill>
                  <a:srgbClr val="FF0000"/>
                </a:solidFill>
              </a:rPr>
              <a:t>SCC to BCC </a:t>
            </a:r>
            <a:r>
              <a:rPr lang="en-US" dirty="0"/>
              <a:t>in organ transplant patients range from </a:t>
            </a:r>
            <a:r>
              <a:rPr lang="en-US" dirty="0">
                <a:solidFill>
                  <a:srgbClr val="FF0000"/>
                </a:solidFill>
              </a:rPr>
              <a:t>1.5:1 to 5:1</a:t>
            </a:r>
            <a:r>
              <a:rPr lang="en-US" dirty="0"/>
              <a:t>. </a:t>
            </a:r>
          </a:p>
          <a:p>
            <a:r>
              <a:rPr lang="en-US" dirty="0"/>
              <a:t>Risk of developing SCC – 65-250 x more likely </a:t>
            </a:r>
          </a:p>
          <a:p>
            <a:r>
              <a:rPr lang="en-US" dirty="0"/>
              <a:t>Risk of developing BCC – 6-16 x more likely</a:t>
            </a:r>
          </a:p>
        </p:txBody>
      </p:sp>
    </p:spTree>
    <p:extLst>
      <p:ext uri="{BB962C8B-B14F-4D97-AF65-F5344CB8AC3E}">
        <p14:creationId xmlns:p14="http://schemas.microsoft.com/office/powerpoint/2010/main" val="251834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6D6B-6AAA-BB9F-931A-1092F2112EE2}"/>
              </a:ext>
            </a:extLst>
          </p:cNvPr>
          <p:cNvSpPr>
            <a:spLocks noGrp="1"/>
          </p:cNvSpPr>
          <p:nvPr>
            <p:ph type="title"/>
          </p:nvPr>
        </p:nvSpPr>
        <p:spPr/>
        <p:txBody>
          <a:bodyPr/>
          <a:lstStyle/>
          <a:p>
            <a:r>
              <a:rPr lang="en-US" dirty="0"/>
              <a:t>Melanoma ‘Unusual looking mole’ </a:t>
            </a:r>
          </a:p>
        </p:txBody>
      </p:sp>
      <p:sp>
        <p:nvSpPr>
          <p:cNvPr id="3" name="Content Placeholder 2">
            <a:extLst>
              <a:ext uri="{FF2B5EF4-FFF2-40B4-BE49-F238E27FC236}">
                <a16:creationId xmlns:a16="http://schemas.microsoft.com/office/drawing/2014/main" id="{6301DE39-6D0B-A8B1-BC9D-CAB60CDE03F3}"/>
              </a:ext>
            </a:extLst>
          </p:cNvPr>
          <p:cNvSpPr>
            <a:spLocks noGrp="1"/>
          </p:cNvSpPr>
          <p:nvPr>
            <p:ph idx="1"/>
          </p:nvPr>
        </p:nvSpPr>
        <p:spPr>
          <a:xfrm>
            <a:off x="838199" y="1825625"/>
            <a:ext cx="7152861" cy="4351338"/>
          </a:xfrm>
        </p:spPr>
        <p:txBody>
          <a:bodyPr>
            <a:normAutofit lnSpcReduction="10000"/>
          </a:bodyPr>
          <a:lstStyle/>
          <a:p>
            <a:r>
              <a:rPr lang="en-US" dirty="0"/>
              <a:t>Potentially </a:t>
            </a:r>
            <a:r>
              <a:rPr lang="en-US" dirty="0">
                <a:solidFill>
                  <a:srgbClr val="FF0000"/>
                </a:solidFill>
              </a:rPr>
              <a:t>very serious skin ca</a:t>
            </a:r>
            <a:r>
              <a:rPr lang="en-US" dirty="0"/>
              <a:t>, which there is an uncontrolled growth of pigment cells. </a:t>
            </a:r>
          </a:p>
          <a:p>
            <a:r>
              <a:rPr lang="en-US" dirty="0"/>
              <a:t>Features – the </a:t>
            </a:r>
            <a:r>
              <a:rPr lang="en-US" dirty="0">
                <a:solidFill>
                  <a:srgbClr val="FF0000"/>
                </a:solidFill>
              </a:rPr>
              <a:t>ABCDE rule  </a:t>
            </a:r>
            <a:r>
              <a:rPr lang="en-US" dirty="0"/>
              <a:t>(see next slide) </a:t>
            </a:r>
          </a:p>
          <a:p>
            <a:pPr lvl="1"/>
            <a:r>
              <a:rPr lang="en-US" dirty="0"/>
              <a:t>New mole or freckle, or existing mole that is changing in shape or size </a:t>
            </a:r>
          </a:p>
          <a:p>
            <a:pPr lvl="1"/>
            <a:r>
              <a:rPr lang="en-US" dirty="0"/>
              <a:t>Irregular edges</a:t>
            </a:r>
          </a:p>
          <a:p>
            <a:pPr lvl="1"/>
            <a:r>
              <a:rPr lang="en-US" dirty="0"/>
              <a:t>Multiple </a:t>
            </a:r>
            <a:r>
              <a:rPr lang="en-US" dirty="0" err="1"/>
              <a:t>colours</a:t>
            </a:r>
            <a:r>
              <a:rPr lang="en-US" dirty="0"/>
              <a:t> within the spot </a:t>
            </a:r>
          </a:p>
          <a:p>
            <a:r>
              <a:rPr lang="en-US" dirty="0"/>
              <a:t>Can occur any where on skin, including back and hard-to-see areas </a:t>
            </a:r>
            <a:r>
              <a:rPr lang="en-US" dirty="0" err="1"/>
              <a:t>eg</a:t>
            </a:r>
            <a:r>
              <a:rPr lang="en-US" dirty="0"/>
              <a:t> inside mouth, genitals. </a:t>
            </a:r>
          </a:p>
          <a:p>
            <a:r>
              <a:rPr lang="en-US" dirty="0"/>
              <a:t>Can run in families </a:t>
            </a:r>
          </a:p>
        </p:txBody>
      </p:sp>
      <p:pic>
        <p:nvPicPr>
          <p:cNvPr id="7170" name="Picture 2">
            <a:extLst>
              <a:ext uri="{FF2B5EF4-FFF2-40B4-BE49-F238E27FC236}">
                <a16:creationId xmlns:a16="http://schemas.microsoft.com/office/drawing/2014/main" id="{84BD38A4-B85B-1EEE-999C-706A2F6B0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861" y="134626"/>
            <a:ext cx="2382078" cy="17865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F4CE58-2774-7843-0D55-E08DC54432E8}"/>
              </a:ext>
            </a:extLst>
          </p:cNvPr>
          <p:cNvSpPr txBox="1"/>
          <p:nvPr/>
        </p:nvSpPr>
        <p:spPr>
          <a:xfrm>
            <a:off x="9169952" y="1967018"/>
            <a:ext cx="2382078" cy="369332"/>
          </a:xfrm>
          <a:prstGeom prst="rect">
            <a:avLst/>
          </a:prstGeom>
          <a:noFill/>
        </p:spPr>
        <p:txBody>
          <a:bodyPr wrap="square" rtlCol="0">
            <a:spAutoFit/>
          </a:bodyPr>
          <a:lstStyle/>
          <a:p>
            <a:r>
              <a:rPr lang="en-US" dirty="0"/>
              <a:t>Nodular Melanoma</a:t>
            </a:r>
          </a:p>
        </p:txBody>
      </p:sp>
      <p:pic>
        <p:nvPicPr>
          <p:cNvPr id="7172" name="Picture 4">
            <a:extLst>
              <a:ext uri="{FF2B5EF4-FFF2-40B4-BE49-F238E27FC236}">
                <a16:creationId xmlns:a16="http://schemas.microsoft.com/office/drawing/2014/main" id="{F97B9202-E366-E847-F92F-DFA5B654F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552" y="2509171"/>
            <a:ext cx="2268695" cy="1697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C9D114-6A6D-9659-105F-918A71AAA894}"/>
              </a:ext>
            </a:extLst>
          </p:cNvPr>
          <p:cNvSpPr txBox="1"/>
          <p:nvPr/>
        </p:nvSpPr>
        <p:spPr>
          <a:xfrm>
            <a:off x="9057861" y="4207148"/>
            <a:ext cx="3140765" cy="369332"/>
          </a:xfrm>
          <a:prstGeom prst="rect">
            <a:avLst/>
          </a:prstGeom>
          <a:noFill/>
        </p:spPr>
        <p:txBody>
          <a:bodyPr wrap="square" rtlCol="0">
            <a:spAutoFit/>
          </a:bodyPr>
          <a:lstStyle/>
          <a:p>
            <a:r>
              <a:rPr lang="en-US" dirty="0"/>
              <a:t>Superficial spreading</a:t>
            </a:r>
          </a:p>
        </p:txBody>
      </p:sp>
      <p:pic>
        <p:nvPicPr>
          <p:cNvPr id="7174" name="Picture 6">
            <a:extLst>
              <a:ext uri="{FF2B5EF4-FFF2-40B4-BE49-F238E27FC236}">
                <a16:creationId xmlns:a16="http://schemas.microsoft.com/office/drawing/2014/main" id="{292AC866-A231-ECF3-63FE-581EA684D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8173" y="4719599"/>
            <a:ext cx="2049670" cy="1537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1FBE3D-B292-D59C-EBD6-6D7F0104243E}"/>
              </a:ext>
            </a:extLst>
          </p:cNvPr>
          <p:cNvSpPr txBox="1"/>
          <p:nvPr/>
        </p:nvSpPr>
        <p:spPr>
          <a:xfrm>
            <a:off x="9188173" y="6176963"/>
            <a:ext cx="2619513" cy="646331"/>
          </a:xfrm>
          <a:prstGeom prst="rect">
            <a:avLst/>
          </a:prstGeom>
          <a:noFill/>
        </p:spPr>
        <p:txBody>
          <a:bodyPr wrap="square" rtlCol="0">
            <a:spAutoFit/>
          </a:bodyPr>
          <a:lstStyle/>
          <a:p>
            <a:r>
              <a:rPr lang="en-US" dirty="0"/>
              <a:t>Lentigo </a:t>
            </a:r>
            <a:r>
              <a:rPr lang="en-US" dirty="0" err="1"/>
              <a:t>Maligna</a:t>
            </a:r>
            <a:r>
              <a:rPr lang="en-US" dirty="0"/>
              <a:t> melanoma</a:t>
            </a:r>
          </a:p>
        </p:txBody>
      </p:sp>
    </p:spTree>
    <p:extLst>
      <p:ext uri="{BB962C8B-B14F-4D97-AF65-F5344CB8AC3E}">
        <p14:creationId xmlns:p14="http://schemas.microsoft.com/office/powerpoint/2010/main" val="344731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AF612-CF73-8D3F-B629-1021C1A97F82}"/>
              </a:ext>
            </a:extLst>
          </p:cNvPr>
          <p:cNvPicPr>
            <a:picLocks noChangeAspect="1"/>
          </p:cNvPicPr>
          <p:nvPr/>
        </p:nvPicPr>
        <p:blipFill>
          <a:blip r:embed="rId2"/>
          <a:stretch>
            <a:fillRect/>
          </a:stretch>
        </p:blipFill>
        <p:spPr>
          <a:xfrm>
            <a:off x="0" y="313600"/>
            <a:ext cx="6450890" cy="6016487"/>
          </a:xfrm>
          <a:prstGeom prst="rect">
            <a:avLst/>
          </a:prstGeom>
        </p:spPr>
      </p:pic>
      <p:pic>
        <p:nvPicPr>
          <p:cNvPr id="8" name="Picture 7" descr="A white text on a white background&#10;&#10;Description automatically generated">
            <a:extLst>
              <a:ext uri="{FF2B5EF4-FFF2-40B4-BE49-F238E27FC236}">
                <a16:creationId xmlns:a16="http://schemas.microsoft.com/office/drawing/2014/main" id="{92ED057B-3D60-022D-5226-DB914F39A4A3}"/>
              </a:ext>
            </a:extLst>
          </p:cNvPr>
          <p:cNvPicPr>
            <a:picLocks noChangeAspect="1"/>
          </p:cNvPicPr>
          <p:nvPr/>
        </p:nvPicPr>
        <p:blipFill>
          <a:blip r:embed="rId3"/>
          <a:stretch>
            <a:fillRect/>
          </a:stretch>
        </p:blipFill>
        <p:spPr>
          <a:xfrm>
            <a:off x="6450890" y="1511300"/>
            <a:ext cx="5622234" cy="1917700"/>
          </a:xfrm>
          <a:prstGeom prst="rect">
            <a:avLst/>
          </a:prstGeom>
        </p:spPr>
      </p:pic>
      <p:sp>
        <p:nvSpPr>
          <p:cNvPr id="12" name="TextBox 11">
            <a:extLst>
              <a:ext uri="{FF2B5EF4-FFF2-40B4-BE49-F238E27FC236}">
                <a16:creationId xmlns:a16="http://schemas.microsoft.com/office/drawing/2014/main" id="{16940158-5E5D-8AA7-08B8-B11635C730C8}"/>
              </a:ext>
            </a:extLst>
          </p:cNvPr>
          <p:cNvSpPr txBox="1"/>
          <p:nvPr/>
        </p:nvSpPr>
        <p:spPr>
          <a:xfrm>
            <a:off x="8097078" y="6145421"/>
            <a:ext cx="3246782" cy="369332"/>
          </a:xfrm>
          <a:prstGeom prst="rect">
            <a:avLst/>
          </a:prstGeom>
          <a:noFill/>
        </p:spPr>
        <p:txBody>
          <a:bodyPr wrap="square" rtlCol="0">
            <a:spAutoFit/>
          </a:bodyPr>
          <a:lstStyle/>
          <a:p>
            <a:r>
              <a:rPr lang="en-US" i="1" dirty="0"/>
              <a:t>***source: </a:t>
            </a:r>
            <a:r>
              <a:rPr lang="en-US" i="1" dirty="0" err="1"/>
              <a:t>uptodate</a:t>
            </a:r>
            <a:r>
              <a:rPr lang="en-US" i="1" dirty="0"/>
              <a:t> </a:t>
            </a:r>
          </a:p>
        </p:txBody>
      </p:sp>
    </p:spTree>
    <p:extLst>
      <p:ext uri="{BB962C8B-B14F-4D97-AF65-F5344CB8AC3E}">
        <p14:creationId xmlns:p14="http://schemas.microsoft.com/office/powerpoint/2010/main" val="166108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7267-372C-2171-66B8-515BC162CBEC}"/>
              </a:ext>
            </a:extLst>
          </p:cNvPr>
          <p:cNvSpPr>
            <a:spLocks noGrp="1"/>
          </p:cNvSpPr>
          <p:nvPr>
            <p:ph type="title"/>
          </p:nvPr>
        </p:nvSpPr>
        <p:spPr/>
        <p:txBody>
          <a:bodyPr/>
          <a:lstStyle/>
          <a:p>
            <a:r>
              <a:rPr lang="en-US" dirty="0"/>
              <a:t>Melanoma in transplant recipients</a:t>
            </a:r>
          </a:p>
        </p:txBody>
      </p:sp>
      <p:sp>
        <p:nvSpPr>
          <p:cNvPr id="3" name="Content Placeholder 2">
            <a:extLst>
              <a:ext uri="{FF2B5EF4-FFF2-40B4-BE49-F238E27FC236}">
                <a16:creationId xmlns:a16="http://schemas.microsoft.com/office/drawing/2014/main" id="{1E786D32-834B-085C-5BEA-1793D78D7084}"/>
              </a:ext>
            </a:extLst>
          </p:cNvPr>
          <p:cNvSpPr>
            <a:spLocks noGrp="1"/>
          </p:cNvSpPr>
          <p:nvPr>
            <p:ph idx="1"/>
          </p:nvPr>
        </p:nvSpPr>
        <p:spPr/>
        <p:txBody>
          <a:bodyPr/>
          <a:lstStyle/>
          <a:p>
            <a:r>
              <a:rPr lang="en-US" dirty="0"/>
              <a:t>Carries </a:t>
            </a:r>
            <a:r>
              <a:rPr lang="en-US" dirty="0">
                <a:solidFill>
                  <a:srgbClr val="FF0000"/>
                </a:solidFill>
              </a:rPr>
              <a:t>higher mortality </a:t>
            </a:r>
          </a:p>
          <a:p>
            <a:r>
              <a:rPr lang="en-US" dirty="0"/>
              <a:t>Based on the largest published investigation, risk of invasive melanoma was 2x general population</a:t>
            </a:r>
          </a:p>
          <a:p>
            <a:r>
              <a:rPr lang="en-US" dirty="0"/>
              <a:t>Risk was higher in renal transplant recipients than in liver and lung. </a:t>
            </a:r>
          </a:p>
        </p:txBody>
      </p:sp>
    </p:spTree>
    <p:extLst>
      <p:ext uri="{BB962C8B-B14F-4D97-AF65-F5344CB8AC3E}">
        <p14:creationId xmlns:p14="http://schemas.microsoft.com/office/powerpoint/2010/main" val="76602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AF68-B3F0-DE5B-981F-6A8ABE34898A}"/>
              </a:ext>
            </a:extLst>
          </p:cNvPr>
          <p:cNvSpPr>
            <a:spLocks noGrp="1"/>
          </p:cNvSpPr>
          <p:nvPr>
            <p:ph type="title"/>
          </p:nvPr>
        </p:nvSpPr>
        <p:spPr/>
        <p:txBody>
          <a:bodyPr/>
          <a:lstStyle/>
          <a:p>
            <a:r>
              <a:rPr lang="en-US" dirty="0"/>
              <a:t>Skin cancer in transplant recipients </a:t>
            </a:r>
          </a:p>
        </p:txBody>
      </p:sp>
      <p:sp>
        <p:nvSpPr>
          <p:cNvPr id="3" name="Content Placeholder 2">
            <a:extLst>
              <a:ext uri="{FF2B5EF4-FFF2-40B4-BE49-F238E27FC236}">
                <a16:creationId xmlns:a16="http://schemas.microsoft.com/office/drawing/2014/main" id="{5AC7EC4C-F800-2CC2-8012-4EF2B5A439FB}"/>
              </a:ext>
            </a:extLst>
          </p:cNvPr>
          <p:cNvSpPr>
            <a:spLocks noGrp="1"/>
          </p:cNvSpPr>
          <p:nvPr>
            <p:ph idx="1"/>
          </p:nvPr>
        </p:nvSpPr>
        <p:spPr/>
        <p:txBody>
          <a:bodyPr/>
          <a:lstStyle/>
          <a:p>
            <a:pPr marL="0" indent="0">
              <a:buNone/>
            </a:pPr>
            <a:r>
              <a:rPr lang="en-US" dirty="0"/>
              <a:t>Q1: Why are transplant recipients more prone to skin cancer?</a:t>
            </a:r>
          </a:p>
          <a:p>
            <a:pPr marL="0" indent="0">
              <a:buNone/>
            </a:pPr>
            <a:r>
              <a:rPr lang="en-US" dirty="0"/>
              <a:t>A: </a:t>
            </a:r>
          </a:p>
          <a:p>
            <a:r>
              <a:rPr lang="en-US" dirty="0">
                <a:solidFill>
                  <a:srgbClr val="FF0000"/>
                </a:solidFill>
              </a:rPr>
              <a:t>Long term immunosuppressants</a:t>
            </a:r>
          </a:p>
          <a:p>
            <a:pPr lvl="1"/>
            <a:r>
              <a:rPr lang="en-US" dirty="0"/>
              <a:t> impair the immune system’s ability to repair or destroy UV-damaged cells. </a:t>
            </a:r>
          </a:p>
          <a:p>
            <a:pPr lvl="1"/>
            <a:r>
              <a:rPr lang="en-US" dirty="0"/>
              <a:t>direct or contributory carcinogenic effects of the immunosuppressive medications </a:t>
            </a:r>
            <a:r>
              <a:rPr lang="en-US" dirty="0" err="1"/>
              <a:t>eg</a:t>
            </a:r>
            <a:r>
              <a:rPr lang="en-US" dirty="0"/>
              <a:t> Azathioprine or Cyclosporin.</a:t>
            </a:r>
            <a:r>
              <a:rPr lang="en-US" baseline="30000" dirty="0"/>
              <a:t>1</a:t>
            </a:r>
            <a:r>
              <a:rPr lang="en-US" dirty="0"/>
              <a:t> </a:t>
            </a:r>
          </a:p>
          <a:p>
            <a:pPr lvl="1"/>
            <a:r>
              <a:rPr lang="en-US" dirty="0"/>
              <a:t>proliferation of viruses that can cause cancer when the immune system is suppressed </a:t>
            </a:r>
            <a:r>
              <a:rPr lang="en-US" dirty="0" err="1"/>
              <a:t>eg</a:t>
            </a:r>
            <a:r>
              <a:rPr lang="en-US" dirty="0"/>
              <a:t> EBV, HPV (which can cause warts). </a:t>
            </a:r>
            <a:r>
              <a:rPr lang="en-US" baseline="30000" dirty="0"/>
              <a:t>2</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4028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AF68-B3F0-DE5B-981F-6A8ABE34898A}"/>
              </a:ext>
            </a:extLst>
          </p:cNvPr>
          <p:cNvSpPr>
            <a:spLocks noGrp="1"/>
          </p:cNvSpPr>
          <p:nvPr>
            <p:ph type="title"/>
          </p:nvPr>
        </p:nvSpPr>
        <p:spPr/>
        <p:txBody>
          <a:bodyPr/>
          <a:lstStyle/>
          <a:p>
            <a:r>
              <a:rPr lang="en-US" dirty="0"/>
              <a:t>Skin cancer in transplant recipients </a:t>
            </a:r>
          </a:p>
        </p:txBody>
      </p:sp>
      <p:sp>
        <p:nvSpPr>
          <p:cNvPr id="3" name="Content Placeholder 2">
            <a:extLst>
              <a:ext uri="{FF2B5EF4-FFF2-40B4-BE49-F238E27FC236}">
                <a16:creationId xmlns:a16="http://schemas.microsoft.com/office/drawing/2014/main" id="{5AC7EC4C-F800-2CC2-8012-4EF2B5A439FB}"/>
              </a:ext>
            </a:extLst>
          </p:cNvPr>
          <p:cNvSpPr>
            <a:spLocks noGrp="1"/>
          </p:cNvSpPr>
          <p:nvPr>
            <p:ph idx="1"/>
          </p:nvPr>
        </p:nvSpPr>
        <p:spPr/>
        <p:txBody>
          <a:bodyPr/>
          <a:lstStyle/>
          <a:p>
            <a:pPr marL="0" indent="0">
              <a:buNone/>
            </a:pPr>
            <a:r>
              <a:rPr lang="en-US" dirty="0"/>
              <a:t>Q2: How common is skin cancer in organ transplant recipients? </a:t>
            </a:r>
          </a:p>
          <a:p>
            <a:pPr marL="0" indent="0">
              <a:buNone/>
            </a:pPr>
            <a:r>
              <a:rPr lang="en-US" dirty="0"/>
              <a:t>A: </a:t>
            </a:r>
          </a:p>
          <a:p>
            <a:pPr lvl="1"/>
            <a:r>
              <a:rPr lang="en-US" dirty="0"/>
              <a:t>Skin ca accounts for </a:t>
            </a:r>
            <a:r>
              <a:rPr lang="en-US" dirty="0">
                <a:solidFill>
                  <a:srgbClr val="FF0000"/>
                </a:solidFill>
              </a:rPr>
              <a:t>~40% of cancer </a:t>
            </a:r>
            <a:r>
              <a:rPr lang="en-US" dirty="0"/>
              <a:t>in </a:t>
            </a:r>
            <a:r>
              <a:rPr lang="en-US" dirty="0">
                <a:solidFill>
                  <a:srgbClr val="FF0000"/>
                </a:solidFill>
              </a:rPr>
              <a:t>adult transplant recipients</a:t>
            </a:r>
            <a:r>
              <a:rPr lang="en-US" dirty="0"/>
              <a:t>.</a:t>
            </a:r>
          </a:p>
          <a:p>
            <a:pPr lvl="1"/>
            <a:r>
              <a:rPr lang="en-US" dirty="0"/>
              <a:t>It develops in ~50% of White transplant recipient; 6% in non-White patients. </a:t>
            </a:r>
          </a:p>
          <a:p>
            <a:endParaRPr lang="en-US" dirty="0"/>
          </a:p>
        </p:txBody>
      </p:sp>
    </p:spTree>
    <p:extLst>
      <p:ext uri="{BB962C8B-B14F-4D97-AF65-F5344CB8AC3E}">
        <p14:creationId xmlns:p14="http://schemas.microsoft.com/office/powerpoint/2010/main" val="295918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AF68-B3F0-DE5B-981F-6A8ABE34898A}"/>
              </a:ext>
            </a:extLst>
          </p:cNvPr>
          <p:cNvSpPr>
            <a:spLocks noGrp="1"/>
          </p:cNvSpPr>
          <p:nvPr>
            <p:ph type="title"/>
          </p:nvPr>
        </p:nvSpPr>
        <p:spPr/>
        <p:txBody>
          <a:bodyPr/>
          <a:lstStyle/>
          <a:p>
            <a:r>
              <a:rPr lang="en-US" dirty="0"/>
              <a:t>Skin cancer in transplant recipients </a:t>
            </a:r>
          </a:p>
        </p:txBody>
      </p:sp>
      <p:sp>
        <p:nvSpPr>
          <p:cNvPr id="3" name="Content Placeholder 2">
            <a:extLst>
              <a:ext uri="{FF2B5EF4-FFF2-40B4-BE49-F238E27FC236}">
                <a16:creationId xmlns:a16="http://schemas.microsoft.com/office/drawing/2014/main" id="{5AC7EC4C-F800-2CC2-8012-4EF2B5A439FB}"/>
              </a:ext>
            </a:extLst>
          </p:cNvPr>
          <p:cNvSpPr>
            <a:spLocks noGrp="1"/>
          </p:cNvSpPr>
          <p:nvPr>
            <p:ph idx="1"/>
          </p:nvPr>
        </p:nvSpPr>
        <p:spPr>
          <a:xfrm>
            <a:off x="838200" y="1587086"/>
            <a:ext cx="10515600" cy="4351338"/>
          </a:xfrm>
        </p:spPr>
        <p:txBody>
          <a:bodyPr>
            <a:normAutofit fontScale="92500" lnSpcReduction="10000"/>
          </a:bodyPr>
          <a:lstStyle/>
          <a:p>
            <a:pPr marL="0" indent="0">
              <a:buNone/>
            </a:pPr>
            <a:r>
              <a:rPr lang="en-US" dirty="0"/>
              <a:t>Q3: Who is at highest risk of skin cancer?  </a:t>
            </a:r>
          </a:p>
          <a:p>
            <a:pPr marL="0" indent="0">
              <a:buNone/>
            </a:pPr>
            <a:r>
              <a:rPr lang="en-US" dirty="0"/>
              <a:t>A: </a:t>
            </a:r>
          </a:p>
          <a:p>
            <a:r>
              <a:rPr lang="en-US" dirty="0"/>
              <a:t>Patients who are on immunosuppressant meds for longer periods or at higher doses. </a:t>
            </a:r>
          </a:p>
          <a:p>
            <a:r>
              <a:rPr lang="en-US" dirty="0"/>
              <a:t>Old age </a:t>
            </a:r>
          </a:p>
          <a:p>
            <a:r>
              <a:rPr lang="en-US" dirty="0"/>
              <a:t>Had skin ca before transplant </a:t>
            </a:r>
          </a:p>
          <a:p>
            <a:r>
              <a:rPr lang="en-US" dirty="0"/>
              <a:t>Fair skin </a:t>
            </a:r>
          </a:p>
          <a:p>
            <a:r>
              <a:rPr lang="en-US" dirty="0"/>
              <a:t>Significant sun exposure </a:t>
            </a:r>
          </a:p>
          <a:p>
            <a:r>
              <a:rPr lang="en-US" dirty="0"/>
              <a:t> Virus infection </a:t>
            </a:r>
            <a:r>
              <a:rPr lang="en-US" dirty="0" err="1"/>
              <a:t>eg</a:t>
            </a:r>
            <a:r>
              <a:rPr lang="en-US" dirty="0"/>
              <a:t> HPV virus </a:t>
            </a:r>
          </a:p>
          <a:p>
            <a:r>
              <a:rPr lang="en-US" dirty="0"/>
              <a:t>Heart and lung transplant </a:t>
            </a:r>
          </a:p>
        </p:txBody>
      </p:sp>
    </p:spTree>
    <p:extLst>
      <p:ext uri="{BB962C8B-B14F-4D97-AF65-F5344CB8AC3E}">
        <p14:creationId xmlns:p14="http://schemas.microsoft.com/office/powerpoint/2010/main" val="34934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D51F-D40A-F4AB-1F9C-E3B7397088E7}"/>
              </a:ext>
            </a:extLst>
          </p:cNvPr>
          <p:cNvSpPr>
            <a:spLocks noGrp="1"/>
          </p:cNvSpPr>
          <p:nvPr>
            <p:ph type="title"/>
          </p:nvPr>
        </p:nvSpPr>
        <p:spPr/>
        <p:txBody>
          <a:bodyPr/>
          <a:lstStyle/>
          <a:p>
            <a:r>
              <a:rPr lang="en-US" dirty="0"/>
              <a:t>Skin cancer in transplant recipients </a:t>
            </a:r>
          </a:p>
        </p:txBody>
      </p:sp>
      <p:sp>
        <p:nvSpPr>
          <p:cNvPr id="3" name="Content Placeholder 2">
            <a:extLst>
              <a:ext uri="{FF2B5EF4-FFF2-40B4-BE49-F238E27FC236}">
                <a16:creationId xmlns:a16="http://schemas.microsoft.com/office/drawing/2014/main" id="{2A73F72F-44B2-FB00-1B8F-7A2B5F764F4B}"/>
              </a:ext>
            </a:extLst>
          </p:cNvPr>
          <p:cNvSpPr>
            <a:spLocks noGrp="1"/>
          </p:cNvSpPr>
          <p:nvPr>
            <p:ph idx="1"/>
          </p:nvPr>
        </p:nvSpPr>
        <p:spPr/>
        <p:txBody>
          <a:bodyPr/>
          <a:lstStyle/>
          <a:p>
            <a:pPr marL="0" indent="0">
              <a:buNone/>
            </a:pPr>
            <a:r>
              <a:rPr lang="en-US" dirty="0"/>
              <a:t>Q4: How quickly does skin cancer develop after organ transplant?</a:t>
            </a:r>
          </a:p>
          <a:p>
            <a:pPr marL="0" indent="0">
              <a:buNone/>
            </a:pPr>
            <a:r>
              <a:rPr lang="en-US" dirty="0"/>
              <a:t>A: </a:t>
            </a:r>
          </a:p>
          <a:p>
            <a:r>
              <a:rPr lang="en-US" dirty="0"/>
              <a:t>There is usually a lag time of 3-7 years (source: international nurses transplant society) </a:t>
            </a:r>
          </a:p>
          <a:p>
            <a:r>
              <a:rPr lang="en-US" dirty="0"/>
              <a:t>This varies depending on individual risk factors. </a:t>
            </a:r>
          </a:p>
        </p:txBody>
      </p:sp>
    </p:spTree>
    <p:extLst>
      <p:ext uri="{BB962C8B-B14F-4D97-AF65-F5344CB8AC3E}">
        <p14:creationId xmlns:p14="http://schemas.microsoft.com/office/powerpoint/2010/main" val="35818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E425-F9DB-28F1-BD28-AAE554C1A489}"/>
              </a:ext>
            </a:extLst>
          </p:cNvPr>
          <p:cNvSpPr>
            <a:spLocks noGrp="1"/>
          </p:cNvSpPr>
          <p:nvPr>
            <p:ph type="title"/>
          </p:nvPr>
        </p:nvSpPr>
        <p:spPr/>
        <p:txBody>
          <a:bodyPr/>
          <a:lstStyle/>
          <a:p>
            <a:r>
              <a:rPr lang="en-US" dirty="0"/>
              <a:t>Treatment/Management of skin cancer </a:t>
            </a:r>
          </a:p>
        </p:txBody>
      </p:sp>
      <p:sp>
        <p:nvSpPr>
          <p:cNvPr id="3" name="Content Placeholder 2">
            <a:extLst>
              <a:ext uri="{FF2B5EF4-FFF2-40B4-BE49-F238E27FC236}">
                <a16:creationId xmlns:a16="http://schemas.microsoft.com/office/drawing/2014/main" id="{A21F7EA0-3A55-FA8C-7403-8A30691379A5}"/>
              </a:ext>
            </a:extLst>
          </p:cNvPr>
          <p:cNvSpPr>
            <a:spLocks noGrp="1"/>
          </p:cNvSpPr>
          <p:nvPr>
            <p:ph idx="1"/>
          </p:nvPr>
        </p:nvSpPr>
        <p:spPr/>
        <p:txBody>
          <a:bodyPr/>
          <a:lstStyle/>
          <a:p>
            <a:r>
              <a:rPr lang="en-US" dirty="0"/>
              <a:t>Oral tablets</a:t>
            </a:r>
          </a:p>
          <a:p>
            <a:r>
              <a:rPr lang="en-US" dirty="0"/>
              <a:t>Skin creams </a:t>
            </a:r>
          </a:p>
          <a:p>
            <a:r>
              <a:rPr lang="en-US" dirty="0"/>
              <a:t>Surgery </a:t>
            </a:r>
          </a:p>
          <a:p>
            <a:r>
              <a:rPr lang="en-US" dirty="0"/>
              <a:t>Radiation therapy </a:t>
            </a:r>
          </a:p>
          <a:p>
            <a:r>
              <a:rPr lang="en-US" dirty="0"/>
              <a:t>Photodynamic therapy </a:t>
            </a:r>
          </a:p>
        </p:txBody>
      </p:sp>
      <p:sp>
        <p:nvSpPr>
          <p:cNvPr id="4" name="Frame 3">
            <a:extLst>
              <a:ext uri="{FF2B5EF4-FFF2-40B4-BE49-F238E27FC236}">
                <a16:creationId xmlns:a16="http://schemas.microsoft.com/office/drawing/2014/main" id="{8D7109BA-0CC7-0E42-6ED4-3B34F30EEE70}"/>
              </a:ext>
            </a:extLst>
          </p:cNvPr>
          <p:cNvSpPr/>
          <p:nvPr/>
        </p:nvSpPr>
        <p:spPr>
          <a:xfrm>
            <a:off x="739588" y="1690688"/>
            <a:ext cx="8122024" cy="1200430"/>
          </a:xfrm>
          <a:prstGeom prst="frame">
            <a:avLst>
              <a:gd name="adj1" fmla="val 46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58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484A-7044-3749-E974-59078F046144}"/>
              </a:ext>
            </a:extLst>
          </p:cNvPr>
          <p:cNvSpPr>
            <a:spLocks noGrp="1"/>
          </p:cNvSpPr>
          <p:nvPr>
            <p:ph type="title"/>
          </p:nvPr>
        </p:nvSpPr>
        <p:spPr/>
        <p:txBody>
          <a:bodyPr/>
          <a:lstStyle/>
          <a:p>
            <a:r>
              <a:rPr lang="en-US" dirty="0"/>
              <a:t>Prevention for non-melanoma skin cancer( NMSC) </a:t>
            </a:r>
          </a:p>
        </p:txBody>
      </p:sp>
      <p:sp>
        <p:nvSpPr>
          <p:cNvPr id="3" name="Content Placeholder 2">
            <a:extLst>
              <a:ext uri="{FF2B5EF4-FFF2-40B4-BE49-F238E27FC236}">
                <a16:creationId xmlns:a16="http://schemas.microsoft.com/office/drawing/2014/main" id="{947DC106-F577-4737-64F9-41BFA33EB832}"/>
              </a:ext>
            </a:extLst>
          </p:cNvPr>
          <p:cNvSpPr>
            <a:spLocks noGrp="1"/>
          </p:cNvSpPr>
          <p:nvPr>
            <p:ph idx="1"/>
          </p:nvPr>
        </p:nvSpPr>
        <p:spPr/>
        <p:txBody>
          <a:bodyPr/>
          <a:lstStyle/>
          <a:p>
            <a:r>
              <a:rPr lang="en-US" dirty="0"/>
              <a:t>For patients with multiple SCC (&gt;5 a year), aggressive SCCs or accelerated development of SCCs. </a:t>
            </a:r>
          </a:p>
          <a:p>
            <a:r>
              <a:rPr lang="en-US" dirty="0"/>
              <a:t>Options include </a:t>
            </a:r>
          </a:p>
          <a:p>
            <a:pPr marL="914400" lvl="1" indent="-457200">
              <a:buFont typeface="+mj-lt"/>
              <a:buAutoNum type="arabicPeriod"/>
            </a:pPr>
            <a:r>
              <a:rPr lang="en-US" dirty="0"/>
              <a:t>Vitamin-A-derivatives </a:t>
            </a:r>
            <a:r>
              <a:rPr lang="en-US" dirty="0" err="1"/>
              <a:t>eg</a:t>
            </a:r>
            <a:r>
              <a:rPr lang="en-US" dirty="0"/>
              <a:t> acitretin, isotretinoin </a:t>
            </a:r>
          </a:p>
          <a:p>
            <a:pPr lvl="2"/>
            <a:r>
              <a:rPr lang="en-US" dirty="0"/>
              <a:t>To prevent or reduce NMSC </a:t>
            </a:r>
          </a:p>
          <a:p>
            <a:pPr lvl="2"/>
            <a:r>
              <a:rPr lang="en-US" dirty="0"/>
              <a:t>Supported by some studies – 2 randomized trials with 23 and 44 patients respectively</a:t>
            </a:r>
          </a:p>
          <a:p>
            <a:pPr lvl="2"/>
            <a:r>
              <a:rPr lang="en-US" dirty="0"/>
              <a:t>Major side effects – teratogenic, dryness of eyes, nose, lips and skins, can affect liver function and cholesterol level </a:t>
            </a:r>
          </a:p>
          <a:p>
            <a:pPr lvl="2"/>
            <a:r>
              <a:rPr lang="en-US" dirty="0"/>
              <a:t>Effect is limited to the duration of therapy  </a:t>
            </a:r>
          </a:p>
        </p:txBody>
      </p:sp>
      <p:pic>
        <p:nvPicPr>
          <p:cNvPr id="8194" name="Picture 2" descr="Oral Retinoid May Ease Painful Skin Reactions to Anticancer Therapy |  MedPage Today">
            <a:extLst>
              <a:ext uri="{FF2B5EF4-FFF2-40B4-BE49-F238E27FC236}">
                <a16:creationId xmlns:a16="http://schemas.microsoft.com/office/drawing/2014/main" id="{4652CAFD-F25E-B422-FEEB-6C4A631C7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0631" y="2266092"/>
            <a:ext cx="2921369" cy="16432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te cartoon carrot vegetable holding big letter A. Vitamin A vector  illustration Stock Vector | Adobe Stock">
            <a:extLst>
              <a:ext uri="{FF2B5EF4-FFF2-40B4-BE49-F238E27FC236}">
                <a16:creationId xmlns:a16="http://schemas.microsoft.com/office/drawing/2014/main" id="{78DFFBE7-0039-2D43-D860-AEA917352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913" y="139868"/>
            <a:ext cx="1490411" cy="190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8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3D69-BEDD-53C5-F93E-5ED4B73E2FFE}"/>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44FA7FDD-B430-F56D-7863-E77515FDB9A1}"/>
              </a:ext>
            </a:extLst>
          </p:cNvPr>
          <p:cNvSpPr>
            <a:spLocks noGrp="1"/>
          </p:cNvSpPr>
          <p:nvPr>
            <p:ph idx="1"/>
          </p:nvPr>
        </p:nvSpPr>
        <p:spPr/>
        <p:txBody>
          <a:bodyPr/>
          <a:lstStyle/>
          <a:p>
            <a:r>
              <a:rPr lang="en-US" dirty="0" err="1"/>
              <a:t>Recognise</a:t>
            </a:r>
            <a:r>
              <a:rPr lang="en-US" dirty="0"/>
              <a:t> different types of skin cancer </a:t>
            </a:r>
          </a:p>
          <a:p>
            <a:pPr lvl="1"/>
            <a:r>
              <a:rPr lang="en-US" dirty="0"/>
              <a:t>Pre-cancerous skin lesions</a:t>
            </a:r>
          </a:p>
          <a:p>
            <a:pPr lvl="1"/>
            <a:r>
              <a:rPr lang="en-US" dirty="0"/>
              <a:t>Non-melanoma skin cancer - SCC, BCC</a:t>
            </a:r>
          </a:p>
          <a:p>
            <a:pPr lvl="1"/>
            <a:r>
              <a:rPr lang="en-US" dirty="0"/>
              <a:t>Melanoma </a:t>
            </a:r>
          </a:p>
          <a:p>
            <a:r>
              <a:rPr lang="en-US" dirty="0"/>
              <a:t>Skin cancer in transplant recipients </a:t>
            </a:r>
          </a:p>
          <a:p>
            <a:r>
              <a:rPr lang="en-US" dirty="0"/>
              <a:t>Brief overview of treatment and management of skin cancer </a:t>
            </a:r>
          </a:p>
        </p:txBody>
      </p:sp>
    </p:spTree>
    <p:extLst>
      <p:ext uri="{BB962C8B-B14F-4D97-AF65-F5344CB8AC3E}">
        <p14:creationId xmlns:p14="http://schemas.microsoft.com/office/powerpoint/2010/main" val="207822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2AA2-3BBC-1583-B6E6-8B4C84E01181}"/>
              </a:ext>
            </a:extLst>
          </p:cNvPr>
          <p:cNvSpPr>
            <a:spLocks noGrp="1"/>
          </p:cNvSpPr>
          <p:nvPr>
            <p:ph type="title"/>
          </p:nvPr>
        </p:nvSpPr>
        <p:spPr/>
        <p:txBody>
          <a:bodyPr/>
          <a:lstStyle/>
          <a:p>
            <a:r>
              <a:rPr lang="en-US" dirty="0"/>
              <a:t>Prevention for non-melanoma skin cancer (NMSC)– </a:t>
            </a:r>
            <a:r>
              <a:rPr lang="en-US" dirty="0" err="1"/>
              <a:t>cont</a:t>
            </a:r>
            <a:r>
              <a:rPr lang="en-US" dirty="0"/>
              <a:t>’ </a:t>
            </a:r>
          </a:p>
        </p:txBody>
      </p:sp>
      <p:sp>
        <p:nvSpPr>
          <p:cNvPr id="3" name="Content Placeholder 2">
            <a:extLst>
              <a:ext uri="{FF2B5EF4-FFF2-40B4-BE49-F238E27FC236}">
                <a16:creationId xmlns:a16="http://schemas.microsoft.com/office/drawing/2014/main" id="{1AA6B5BA-4C8E-A066-D93F-FA31EAD7573E}"/>
              </a:ext>
            </a:extLst>
          </p:cNvPr>
          <p:cNvSpPr>
            <a:spLocks noGrp="1"/>
          </p:cNvSpPr>
          <p:nvPr>
            <p:ph idx="1"/>
          </p:nvPr>
        </p:nvSpPr>
        <p:spPr>
          <a:xfrm>
            <a:off x="838200" y="2516738"/>
            <a:ext cx="10515600" cy="4351338"/>
          </a:xfrm>
        </p:spPr>
        <p:txBody>
          <a:bodyPr/>
          <a:lstStyle/>
          <a:p>
            <a:pPr marL="0" indent="0">
              <a:buNone/>
            </a:pPr>
            <a:r>
              <a:rPr lang="en-US" dirty="0"/>
              <a:t>2. Nicotinamide</a:t>
            </a:r>
          </a:p>
          <a:p>
            <a:r>
              <a:rPr lang="en-US" dirty="0"/>
              <a:t>Vitamin B3 </a:t>
            </a:r>
          </a:p>
          <a:p>
            <a:r>
              <a:rPr lang="en-US" dirty="0"/>
              <a:t>Some but limited studies show reduction in number of new SCCs and BCCs  </a:t>
            </a:r>
          </a:p>
        </p:txBody>
      </p:sp>
      <p:pic>
        <p:nvPicPr>
          <p:cNvPr id="9218" name="Picture 2" descr="Vitamin B3 Niacinamide Vitamin PP niacin Nicotinamide. Groups of healthy  products containing vitamins. Set of fruits, vegetables, meats, fish and  Stock Vector Image &amp; Art - Alamy">
            <a:extLst>
              <a:ext uri="{FF2B5EF4-FFF2-40B4-BE49-F238E27FC236}">
                <a16:creationId xmlns:a16="http://schemas.microsoft.com/office/drawing/2014/main" id="{B56D749A-C809-F8E5-D4CA-DD36DB629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4177" y="1470404"/>
            <a:ext cx="2888472" cy="163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8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876D-2640-65B6-517B-8CAC467F48F3}"/>
              </a:ext>
            </a:extLst>
          </p:cNvPr>
          <p:cNvSpPr>
            <a:spLocks noGrp="1"/>
          </p:cNvSpPr>
          <p:nvPr>
            <p:ph type="title"/>
          </p:nvPr>
        </p:nvSpPr>
        <p:spPr/>
        <p:txBody>
          <a:bodyPr/>
          <a:lstStyle/>
          <a:p>
            <a:r>
              <a:rPr lang="en-US" dirty="0"/>
              <a:t>Treatment – skin creams &amp; managing actinic keratoses  </a:t>
            </a:r>
          </a:p>
        </p:txBody>
      </p:sp>
      <p:sp>
        <p:nvSpPr>
          <p:cNvPr id="3" name="Content Placeholder 2">
            <a:extLst>
              <a:ext uri="{FF2B5EF4-FFF2-40B4-BE49-F238E27FC236}">
                <a16:creationId xmlns:a16="http://schemas.microsoft.com/office/drawing/2014/main" id="{B8C4D5D4-EAB1-3BC2-1120-04F09E024296}"/>
              </a:ext>
            </a:extLst>
          </p:cNvPr>
          <p:cNvSpPr>
            <a:spLocks noGrp="1"/>
          </p:cNvSpPr>
          <p:nvPr>
            <p:ph idx="1"/>
          </p:nvPr>
        </p:nvSpPr>
        <p:spPr/>
        <p:txBody>
          <a:bodyPr/>
          <a:lstStyle/>
          <a:p>
            <a:r>
              <a:rPr lang="en-US" dirty="0"/>
              <a:t>Local destructive therapy </a:t>
            </a:r>
          </a:p>
          <a:p>
            <a:pPr lvl="1"/>
            <a:r>
              <a:rPr lang="en-US" dirty="0"/>
              <a:t>Cryotherapy (freezing with liquid nitrogen)</a:t>
            </a:r>
          </a:p>
          <a:p>
            <a:pPr lvl="1"/>
            <a:r>
              <a:rPr lang="en-US" dirty="0"/>
              <a:t>Electrocautery and curettage </a:t>
            </a:r>
          </a:p>
          <a:p>
            <a:r>
              <a:rPr lang="en-US" dirty="0"/>
              <a:t>Filed therapy </a:t>
            </a:r>
          </a:p>
          <a:p>
            <a:pPr lvl="1"/>
            <a:r>
              <a:rPr lang="en-US" dirty="0"/>
              <a:t>Chemotherapy cream – Fluorouracil(5FU) or imiquimod</a:t>
            </a:r>
          </a:p>
          <a:p>
            <a:pPr lvl="1"/>
            <a:r>
              <a:rPr lang="en-US" dirty="0"/>
              <a:t>There is initial concerns of activating immune system and cause subsequent organ rejection with top imiquimod </a:t>
            </a:r>
          </a:p>
          <a:p>
            <a:pPr lvl="1"/>
            <a:r>
              <a:rPr lang="en-US" dirty="0"/>
              <a:t>Small trials suggest that it can be safely used if applied to small areas   </a:t>
            </a:r>
          </a:p>
        </p:txBody>
      </p:sp>
      <p:pic>
        <p:nvPicPr>
          <p:cNvPr id="10242" name="Picture 2" descr="Surgical">
            <a:extLst>
              <a:ext uri="{FF2B5EF4-FFF2-40B4-BE49-F238E27FC236}">
                <a16:creationId xmlns:a16="http://schemas.microsoft.com/office/drawing/2014/main" id="{D388F6A5-9CB8-0112-D385-FE5F7386D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9" y="1191591"/>
            <a:ext cx="2517085" cy="188545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luorouracil: Uses, Side Effects, Dosage &amp; Reviews">
            <a:extLst>
              <a:ext uri="{FF2B5EF4-FFF2-40B4-BE49-F238E27FC236}">
                <a16:creationId xmlns:a16="http://schemas.microsoft.com/office/drawing/2014/main" id="{74B360F8-F080-A056-093F-A720D9467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539" y="5115063"/>
            <a:ext cx="2352261" cy="164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48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FFAD-460E-C6B4-ED0F-8236D8677160}"/>
              </a:ext>
            </a:extLst>
          </p:cNvPr>
          <p:cNvSpPr>
            <a:spLocks noGrp="1"/>
          </p:cNvSpPr>
          <p:nvPr>
            <p:ph type="title"/>
          </p:nvPr>
        </p:nvSpPr>
        <p:spPr/>
        <p:txBody>
          <a:bodyPr/>
          <a:lstStyle/>
          <a:p>
            <a:r>
              <a:rPr lang="en-US" dirty="0"/>
              <a:t>Treatment – skin creams &amp; managing actinic keratoses – </a:t>
            </a:r>
            <a:r>
              <a:rPr lang="en-US" dirty="0" err="1"/>
              <a:t>cont</a:t>
            </a:r>
            <a:r>
              <a:rPr lang="en-US" dirty="0"/>
              <a:t>’ </a:t>
            </a:r>
          </a:p>
        </p:txBody>
      </p:sp>
      <p:sp>
        <p:nvSpPr>
          <p:cNvPr id="3" name="Content Placeholder 2">
            <a:extLst>
              <a:ext uri="{FF2B5EF4-FFF2-40B4-BE49-F238E27FC236}">
                <a16:creationId xmlns:a16="http://schemas.microsoft.com/office/drawing/2014/main" id="{DE7A1F8C-C5DE-F546-ED6B-6159E6298B90}"/>
              </a:ext>
            </a:extLst>
          </p:cNvPr>
          <p:cNvSpPr>
            <a:spLocks noGrp="1"/>
          </p:cNvSpPr>
          <p:nvPr>
            <p:ph idx="1"/>
          </p:nvPr>
        </p:nvSpPr>
        <p:spPr/>
        <p:txBody>
          <a:bodyPr/>
          <a:lstStyle/>
          <a:p>
            <a:pPr marL="0" indent="0">
              <a:buNone/>
            </a:pPr>
            <a:r>
              <a:rPr lang="en-US" dirty="0"/>
              <a:t>5FU cream </a:t>
            </a:r>
          </a:p>
          <a:p>
            <a:r>
              <a:rPr lang="en-US" dirty="0"/>
              <a:t>it is toxic to certain cancer and precancerous cells </a:t>
            </a:r>
            <a:r>
              <a:rPr lang="en-US" dirty="0" err="1"/>
              <a:t>eg</a:t>
            </a:r>
            <a:r>
              <a:rPr lang="en-US" dirty="0"/>
              <a:t> </a:t>
            </a:r>
            <a:r>
              <a:rPr lang="en-US" dirty="0" err="1"/>
              <a:t>Aks</a:t>
            </a:r>
            <a:endParaRPr lang="en-US" dirty="0"/>
          </a:p>
          <a:p>
            <a:r>
              <a:rPr lang="en-US" dirty="0"/>
              <a:t>It can induce significant inflammation </a:t>
            </a:r>
          </a:p>
          <a:p>
            <a:r>
              <a:rPr lang="en-US" dirty="0"/>
              <a:t>Indications – AK, in situ squamous cell carcinoma </a:t>
            </a:r>
          </a:p>
          <a:p>
            <a:r>
              <a:rPr lang="en-US" dirty="0"/>
              <a:t>Treatment duration is usually 4-6 weeks. </a:t>
            </a:r>
          </a:p>
        </p:txBody>
      </p:sp>
      <p:pic>
        <p:nvPicPr>
          <p:cNvPr id="5" name="Picture 4" descr="A close-up of a person's head&#10;&#10;Description automatically generated">
            <a:extLst>
              <a:ext uri="{FF2B5EF4-FFF2-40B4-BE49-F238E27FC236}">
                <a16:creationId xmlns:a16="http://schemas.microsoft.com/office/drawing/2014/main" id="{2FE34FCA-B288-A982-09D3-6E8C91E64DB6}"/>
              </a:ext>
            </a:extLst>
          </p:cNvPr>
          <p:cNvPicPr>
            <a:picLocks noChangeAspect="1"/>
          </p:cNvPicPr>
          <p:nvPr/>
        </p:nvPicPr>
        <p:blipFill>
          <a:blip r:embed="rId2"/>
          <a:stretch>
            <a:fillRect/>
          </a:stretch>
        </p:blipFill>
        <p:spPr>
          <a:xfrm>
            <a:off x="2054087" y="4505740"/>
            <a:ext cx="6321287" cy="2086101"/>
          </a:xfrm>
          <a:prstGeom prst="rect">
            <a:avLst/>
          </a:prstGeom>
        </p:spPr>
      </p:pic>
    </p:spTree>
    <p:extLst>
      <p:ext uri="{BB962C8B-B14F-4D97-AF65-F5344CB8AC3E}">
        <p14:creationId xmlns:p14="http://schemas.microsoft.com/office/powerpoint/2010/main" val="175549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A242-949A-2591-219C-37A39DB99BD0}"/>
              </a:ext>
            </a:extLst>
          </p:cNvPr>
          <p:cNvSpPr>
            <a:spLocks noGrp="1"/>
          </p:cNvSpPr>
          <p:nvPr>
            <p:ph type="title"/>
          </p:nvPr>
        </p:nvSpPr>
        <p:spPr/>
        <p:txBody>
          <a:bodyPr/>
          <a:lstStyle/>
          <a:p>
            <a:r>
              <a:rPr lang="en-US" dirty="0"/>
              <a:t>Treatment – skin creams &amp; managing actinic keratoses – </a:t>
            </a:r>
            <a:r>
              <a:rPr lang="en-US" dirty="0" err="1"/>
              <a:t>cont</a:t>
            </a:r>
            <a:r>
              <a:rPr lang="en-US" dirty="0"/>
              <a:t>’ </a:t>
            </a:r>
          </a:p>
        </p:txBody>
      </p:sp>
      <p:sp>
        <p:nvSpPr>
          <p:cNvPr id="3" name="Content Placeholder 2">
            <a:extLst>
              <a:ext uri="{FF2B5EF4-FFF2-40B4-BE49-F238E27FC236}">
                <a16:creationId xmlns:a16="http://schemas.microsoft.com/office/drawing/2014/main" id="{96A71CF1-6541-F567-05CE-BE2D72712C61}"/>
              </a:ext>
            </a:extLst>
          </p:cNvPr>
          <p:cNvSpPr>
            <a:spLocks noGrp="1"/>
          </p:cNvSpPr>
          <p:nvPr>
            <p:ph idx="1"/>
          </p:nvPr>
        </p:nvSpPr>
        <p:spPr/>
        <p:txBody>
          <a:bodyPr/>
          <a:lstStyle/>
          <a:p>
            <a:pPr marL="0" indent="0">
              <a:buNone/>
            </a:pPr>
            <a:r>
              <a:rPr lang="en-US" dirty="0"/>
              <a:t>Imiquimod (</a:t>
            </a:r>
            <a:r>
              <a:rPr lang="en-US" dirty="0" err="1"/>
              <a:t>Aldara</a:t>
            </a:r>
            <a:r>
              <a:rPr lang="en-US" dirty="0"/>
              <a:t>)</a:t>
            </a:r>
          </a:p>
          <a:p>
            <a:r>
              <a:rPr lang="en-US" dirty="0"/>
              <a:t>immune response modifier </a:t>
            </a:r>
          </a:p>
          <a:p>
            <a:r>
              <a:rPr lang="en-US" dirty="0"/>
              <a:t>Indicated for </a:t>
            </a:r>
            <a:r>
              <a:rPr lang="en-US" dirty="0" err="1"/>
              <a:t>AKs,BCC</a:t>
            </a:r>
            <a:r>
              <a:rPr lang="en-US" dirty="0"/>
              <a:t>, intraepidermal SCC</a:t>
            </a:r>
          </a:p>
          <a:p>
            <a:r>
              <a:rPr lang="en-US" dirty="0"/>
              <a:t>First approved for genital warts</a:t>
            </a:r>
          </a:p>
          <a:p>
            <a:r>
              <a:rPr lang="en-US" dirty="0"/>
              <a:t>Similar to 5FU, the usage results in inflammation in order to </a:t>
            </a:r>
            <a:r>
              <a:rPr lang="en-US" dirty="0" err="1"/>
              <a:t>destry</a:t>
            </a:r>
            <a:r>
              <a:rPr lang="en-US" dirty="0"/>
              <a:t> the lesion</a:t>
            </a:r>
          </a:p>
          <a:p>
            <a:r>
              <a:rPr lang="en-US" dirty="0"/>
              <a:t>Dose is dependent on the type of lesions </a:t>
            </a:r>
          </a:p>
          <a:p>
            <a:pPr lvl="1"/>
            <a:r>
              <a:rPr lang="en-US" dirty="0"/>
              <a:t>Actinic keratosis – 2 -3x/ week for 4-6 weeks </a:t>
            </a:r>
          </a:p>
          <a:p>
            <a:pPr lvl="1"/>
            <a:r>
              <a:rPr lang="en-US" dirty="0"/>
              <a:t>BCCs and SCCIS – 5x a week for 6 weeks </a:t>
            </a:r>
          </a:p>
          <a:p>
            <a:pPr lvl="1"/>
            <a:endParaRPr lang="en-US" dirty="0"/>
          </a:p>
        </p:txBody>
      </p:sp>
      <p:pic>
        <p:nvPicPr>
          <p:cNvPr id="11266" name="Picture 2" descr="Imiquimod Cream : Rebecca Ayers">
            <a:extLst>
              <a:ext uri="{FF2B5EF4-FFF2-40B4-BE49-F238E27FC236}">
                <a16:creationId xmlns:a16="http://schemas.microsoft.com/office/drawing/2014/main" id="{5F315785-94F1-13BA-8396-1D716CE8A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4203" y="1027906"/>
            <a:ext cx="2258633" cy="225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42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143-804D-50C1-C2BB-B78F70629CE8}"/>
              </a:ext>
            </a:extLst>
          </p:cNvPr>
          <p:cNvSpPr>
            <a:spLocks noGrp="1"/>
          </p:cNvSpPr>
          <p:nvPr>
            <p:ph type="title"/>
          </p:nvPr>
        </p:nvSpPr>
        <p:spPr/>
        <p:txBody>
          <a:bodyPr/>
          <a:lstStyle/>
          <a:p>
            <a:r>
              <a:rPr lang="en-US" dirty="0"/>
              <a:t>Salient points</a:t>
            </a:r>
          </a:p>
        </p:txBody>
      </p:sp>
      <p:sp>
        <p:nvSpPr>
          <p:cNvPr id="3" name="Content Placeholder 2">
            <a:extLst>
              <a:ext uri="{FF2B5EF4-FFF2-40B4-BE49-F238E27FC236}">
                <a16:creationId xmlns:a16="http://schemas.microsoft.com/office/drawing/2014/main" id="{DACD0173-9B89-5AB9-328E-F4C3EE3BF551}"/>
              </a:ext>
            </a:extLst>
          </p:cNvPr>
          <p:cNvSpPr>
            <a:spLocks noGrp="1"/>
          </p:cNvSpPr>
          <p:nvPr>
            <p:ph idx="1"/>
          </p:nvPr>
        </p:nvSpPr>
        <p:spPr/>
        <p:txBody>
          <a:bodyPr/>
          <a:lstStyle/>
          <a:p>
            <a:r>
              <a:rPr lang="en-US" dirty="0"/>
              <a:t>Skin cancer is more common in transplant patients, and it carries higher mortality. </a:t>
            </a:r>
          </a:p>
          <a:p>
            <a:r>
              <a:rPr lang="en-US" dirty="0"/>
              <a:t>Important to have regular skin checks post organ transplant. </a:t>
            </a:r>
          </a:p>
          <a:p>
            <a:r>
              <a:rPr lang="en-US" dirty="0"/>
              <a:t>Regular self skin examination. </a:t>
            </a:r>
          </a:p>
          <a:p>
            <a:r>
              <a:rPr lang="en-US" dirty="0"/>
              <a:t>SUN PROTECTION is important!!!! </a:t>
            </a:r>
          </a:p>
          <a:p>
            <a:r>
              <a:rPr lang="en-US" dirty="0"/>
              <a:t>Once skin cancer or pre-cancerous lesions are identified, they will require AGGRESSIVE TREATMENT. </a:t>
            </a:r>
          </a:p>
          <a:p>
            <a:endParaRPr lang="en-US" dirty="0"/>
          </a:p>
        </p:txBody>
      </p:sp>
    </p:spTree>
    <p:extLst>
      <p:ext uri="{BB962C8B-B14F-4D97-AF65-F5344CB8AC3E}">
        <p14:creationId xmlns:p14="http://schemas.microsoft.com/office/powerpoint/2010/main" val="57891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0434-E14D-75EB-CB5A-A175B1015716}"/>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A5E1EF40-B021-1577-B0EA-CF83FA474830}"/>
              </a:ext>
            </a:extLst>
          </p:cNvPr>
          <p:cNvSpPr>
            <a:spLocks noGrp="1"/>
          </p:cNvSpPr>
          <p:nvPr>
            <p:ph idx="1"/>
          </p:nvPr>
        </p:nvSpPr>
        <p:spPr/>
        <p:txBody>
          <a:bodyPr>
            <a:normAutofit fontScale="92500"/>
          </a:bodyPr>
          <a:lstStyle/>
          <a:p>
            <a:r>
              <a:rPr lang="en-US" dirty="0" err="1"/>
              <a:t>Stasko,T</a:t>
            </a:r>
            <a:r>
              <a:rPr lang="en-US" dirty="0"/>
              <a:t>., Hanlon, A,M.. Epidemiology and risk factors for skin cancer in solid organ transplant recipients. In: </a:t>
            </a:r>
            <a:r>
              <a:rPr lang="en-US" i="1" dirty="0"/>
              <a:t>UpToDate</a:t>
            </a:r>
            <a:r>
              <a:rPr lang="en-US" dirty="0"/>
              <a:t>, Robinson, J.K. (Ed), Corona, R. (Ed). </a:t>
            </a:r>
            <a:r>
              <a:rPr lang="en-AU" b="0" i="0" u="none" strike="noStrike" dirty="0">
                <a:solidFill>
                  <a:srgbClr val="000000"/>
                </a:solidFill>
                <a:effectLst/>
                <a:latin typeface="Arial" panose="020B0604020202020204" pitchFamily="34" charset="0"/>
              </a:rPr>
              <a:t> UpToDate, Waltham, MA. Accessed on January 16, 2024. </a:t>
            </a:r>
          </a:p>
          <a:p>
            <a:r>
              <a:rPr lang="en-US" dirty="0" err="1"/>
              <a:t>Stasko,T</a:t>
            </a:r>
            <a:r>
              <a:rPr lang="en-US" dirty="0"/>
              <a:t>., Hanlon, A,M.. Prevention and management of skin cancer in solid organ transplant recipients. In: </a:t>
            </a:r>
            <a:r>
              <a:rPr lang="en-US" i="1" dirty="0"/>
              <a:t>UpToDate</a:t>
            </a:r>
            <a:r>
              <a:rPr lang="en-US" dirty="0"/>
              <a:t>, Robinson, J.K. (Ed), Corona, R. (Ed). </a:t>
            </a:r>
            <a:r>
              <a:rPr lang="en-AU" b="0" i="0" u="none" strike="noStrike" dirty="0">
                <a:solidFill>
                  <a:srgbClr val="000000"/>
                </a:solidFill>
                <a:effectLst/>
                <a:latin typeface="Arial" panose="020B0604020202020204" pitchFamily="34" charset="0"/>
              </a:rPr>
              <a:t> UpToDate, Waltham, MA. Accessed on January 16, 2024. </a:t>
            </a:r>
          </a:p>
          <a:p>
            <a:r>
              <a:rPr lang="en-AU" dirty="0">
                <a:solidFill>
                  <a:srgbClr val="000000"/>
                </a:solidFill>
                <a:latin typeface="Arial" panose="020B0604020202020204" pitchFamily="34" charset="0"/>
              </a:rPr>
              <a:t>Ludgate, M. Skin cancer in transplant recipients. </a:t>
            </a:r>
            <a:r>
              <a:rPr lang="en-AU" b="0" i="0" u="none" strike="noStrike" dirty="0">
                <a:solidFill>
                  <a:srgbClr val="000000"/>
                </a:solidFill>
                <a:effectLst/>
                <a:latin typeface="Lato" panose="020F0502020204030204" pitchFamily="34" charset="0"/>
              </a:rPr>
              <a:t> [</a:t>
            </a:r>
            <a:r>
              <a:rPr lang="en-AU" b="0" i="0" u="none" strike="noStrike" dirty="0" err="1">
                <a:solidFill>
                  <a:srgbClr val="000000"/>
                </a:solidFill>
                <a:effectLst/>
                <a:latin typeface="Lato" panose="020F0502020204030204" pitchFamily="34" charset="0"/>
              </a:rPr>
              <a:t>Dermnet</a:t>
            </a:r>
            <a:r>
              <a:rPr lang="en-AU" b="0" i="0" u="none" strike="noStrike" dirty="0">
                <a:solidFill>
                  <a:srgbClr val="000000"/>
                </a:solidFill>
                <a:effectLst/>
                <a:latin typeface="Lato" panose="020F0502020204030204" pitchFamily="34" charset="0"/>
              </a:rPr>
              <a:t>], (2005), </a:t>
            </a:r>
            <a:r>
              <a:rPr lang="en-AU" b="0" i="0" u="none" strike="noStrike" dirty="0">
                <a:solidFill>
                  <a:srgbClr val="000000"/>
                </a:solidFill>
                <a:effectLst/>
                <a:latin typeface="Lato" panose="020F0502020204030204" pitchFamily="34" charset="0"/>
                <a:hlinkClick r:id="rId2"/>
              </a:rPr>
              <a:t>https://dermnetnz.org/topics/skin-cancer-in-transplant-recipients#:~:text=Why%20are%20transplant%20patients%20at,cells%20to%20develop%20into%20cancers</a:t>
            </a:r>
            <a:r>
              <a:rPr lang="en-AU" b="0" i="0" u="none" strike="noStrike" dirty="0">
                <a:solidFill>
                  <a:srgbClr val="000000"/>
                </a:solidFill>
                <a:effectLst/>
                <a:latin typeface="Lato" panose="020F0502020204030204" pitchFamily="34" charset="0"/>
              </a:rPr>
              <a:t>., accessed 16 January 2024. </a:t>
            </a:r>
            <a:endParaRPr lang="en-AU" b="0" i="0" u="none" strike="noStrike" dirty="0">
              <a:solidFill>
                <a:srgbClr val="000000"/>
              </a:solidFill>
              <a:effectLst/>
              <a:latin typeface="Arial" panose="020B0604020202020204" pitchFamily="34" charset="0"/>
            </a:endParaRPr>
          </a:p>
          <a:p>
            <a:endParaRPr lang="en-AU"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81262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E817-F90E-473C-A127-65A13ECD7652}"/>
              </a:ext>
            </a:extLst>
          </p:cNvPr>
          <p:cNvSpPr>
            <a:spLocks noGrp="1"/>
          </p:cNvSpPr>
          <p:nvPr>
            <p:ph type="title"/>
          </p:nvPr>
        </p:nvSpPr>
        <p:spPr>
          <a:xfrm>
            <a:off x="3200400" y="2564315"/>
            <a:ext cx="12088793" cy="2585909"/>
          </a:xfrm>
        </p:spPr>
        <p:txBody>
          <a:bodyPr/>
          <a:lstStyle/>
          <a:p>
            <a:r>
              <a:rPr lang="en-US" dirty="0"/>
              <a:t>Q &amp; A </a:t>
            </a:r>
          </a:p>
        </p:txBody>
      </p:sp>
    </p:spTree>
    <p:extLst>
      <p:ext uri="{BB962C8B-B14F-4D97-AF65-F5344CB8AC3E}">
        <p14:creationId xmlns:p14="http://schemas.microsoft.com/office/powerpoint/2010/main" val="246030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CD1A-94FF-4EB1-966D-1AC54BF33D9F}"/>
              </a:ext>
            </a:extLst>
          </p:cNvPr>
          <p:cNvSpPr>
            <a:spLocks noGrp="1"/>
          </p:cNvSpPr>
          <p:nvPr>
            <p:ph type="title"/>
          </p:nvPr>
        </p:nvSpPr>
        <p:spPr/>
        <p:txBody>
          <a:bodyPr/>
          <a:lstStyle/>
          <a:p>
            <a:r>
              <a:rPr lang="en-US" dirty="0"/>
              <a:t>Why is this important?</a:t>
            </a:r>
            <a:endParaRPr lang="en-AU" dirty="0"/>
          </a:p>
        </p:txBody>
      </p:sp>
      <p:sp>
        <p:nvSpPr>
          <p:cNvPr id="3" name="Content Placeholder 2">
            <a:extLst>
              <a:ext uri="{FF2B5EF4-FFF2-40B4-BE49-F238E27FC236}">
                <a16:creationId xmlns:a16="http://schemas.microsoft.com/office/drawing/2014/main" id="{3888A88A-AE13-43B5-EB0E-B295AFE81D8A}"/>
              </a:ext>
            </a:extLst>
          </p:cNvPr>
          <p:cNvSpPr>
            <a:spLocks noGrp="1"/>
          </p:cNvSpPr>
          <p:nvPr>
            <p:ph idx="1"/>
          </p:nvPr>
        </p:nvSpPr>
        <p:spPr/>
        <p:txBody>
          <a:bodyPr>
            <a:normAutofit fontScale="92500" lnSpcReduction="10000"/>
          </a:bodyPr>
          <a:lstStyle/>
          <a:p>
            <a:r>
              <a:rPr lang="en-US" dirty="0"/>
              <a:t>Immunosuppression significantly increases the risk of non-melanoma and melanoma skin cancer (65x risk)</a:t>
            </a:r>
          </a:p>
          <a:p>
            <a:endParaRPr lang="en-US" dirty="0"/>
          </a:p>
          <a:p>
            <a:r>
              <a:rPr lang="en-US" dirty="0"/>
              <a:t>High rates of multiple skin cancers</a:t>
            </a:r>
          </a:p>
          <a:p>
            <a:r>
              <a:rPr lang="en-US" dirty="0"/>
              <a:t>Higher rates of rarer skin cancers </a:t>
            </a:r>
            <a:r>
              <a:rPr lang="en-US" dirty="0" err="1"/>
              <a:t>eg</a:t>
            </a:r>
            <a:r>
              <a:rPr lang="en-US" dirty="0"/>
              <a:t> Merkel cell cancer</a:t>
            </a:r>
          </a:p>
          <a:p>
            <a:endParaRPr lang="en-US" dirty="0"/>
          </a:p>
          <a:p>
            <a:r>
              <a:rPr lang="en-US" dirty="0"/>
              <a:t>High rate of skin cancer-related deaths (estimated at 10-100x risk in non-immunosuppressed</a:t>
            </a:r>
          </a:p>
          <a:p>
            <a:endParaRPr lang="en-US" dirty="0"/>
          </a:p>
          <a:p>
            <a:r>
              <a:rPr lang="en-US" dirty="0"/>
              <a:t>Cardiac/lung &gt; Kidney &gt; Liver &gt; Bone marrow</a:t>
            </a:r>
          </a:p>
          <a:p>
            <a:endParaRPr lang="en-US" dirty="0"/>
          </a:p>
          <a:p>
            <a:endParaRPr lang="en-AU" dirty="0"/>
          </a:p>
        </p:txBody>
      </p:sp>
      <p:sp>
        <p:nvSpPr>
          <p:cNvPr id="5" name="TextBox 4">
            <a:extLst>
              <a:ext uri="{FF2B5EF4-FFF2-40B4-BE49-F238E27FC236}">
                <a16:creationId xmlns:a16="http://schemas.microsoft.com/office/drawing/2014/main" id="{559F3C7B-7430-5DDC-502B-38471224C3C5}"/>
              </a:ext>
            </a:extLst>
          </p:cNvPr>
          <p:cNvSpPr txBox="1"/>
          <p:nvPr/>
        </p:nvSpPr>
        <p:spPr>
          <a:xfrm>
            <a:off x="7537450" y="6311900"/>
            <a:ext cx="5784850" cy="369332"/>
          </a:xfrm>
          <a:prstGeom prst="rect">
            <a:avLst/>
          </a:prstGeom>
          <a:noFill/>
        </p:spPr>
        <p:txBody>
          <a:bodyPr wrap="square" rtlCol="0">
            <a:spAutoFit/>
          </a:bodyPr>
          <a:lstStyle/>
          <a:p>
            <a:r>
              <a:rPr lang="en-US" dirty="0"/>
              <a:t>JAMA 2022 Nov;158(11):1287-1292</a:t>
            </a:r>
            <a:endParaRPr lang="en-AU" dirty="0"/>
          </a:p>
        </p:txBody>
      </p:sp>
    </p:spTree>
    <p:extLst>
      <p:ext uri="{BB962C8B-B14F-4D97-AF65-F5344CB8AC3E}">
        <p14:creationId xmlns:p14="http://schemas.microsoft.com/office/powerpoint/2010/main" val="305061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5FF0-51D9-A7E6-88F8-5CF89FB9A862}"/>
              </a:ext>
            </a:extLst>
          </p:cNvPr>
          <p:cNvSpPr>
            <a:spLocks noGrp="1"/>
          </p:cNvSpPr>
          <p:nvPr>
            <p:ph type="title"/>
          </p:nvPr>
        </p:nvSpPr>
        <p:spPr/>
        <p:txBody>
          <a:bodyPr/>
          <a:lstStyle/>
          <a:p>
            <a:r>
              <a:rPr lang="en-US" dirty="0"/>
              <a:t>When to suspect skin cancer? </a:t>
            </a:r>
          </a:p>
        </p:txBody>
      </p:sp>
      <p:sp>
        <p:nvSpPr>
          <p:cNvPr id="3" name="Content Placeholder 2">
            <a:extLst>
              <a:ext uri="{FF2B5EF4-FFF2-40B4-BE49-F238E27FC236}">
                <a16:creationId xmlns:a16="http://schemas.microsoft.com/office/drawing/2014/main" id="{A937692E-4CFF-CFA8-EFAD-360FCD9E1801}"/>
              </a:ext>
            </a:extLst>
          </p:cNvPr>
          <p:cNvSpPr>
            <a:spLocks noGrp="1"/>
          </p:cNvSpPr>
          <p:nvPr>
            <p:ph idx="1"/>
          </p:nvPr>
        </p:nvSpPr>
        <p:spPr>
          <a:xfrm>
            <a:off x="983974" y="1802296"/>
            <a:ext cx="10515600" cy="4351338"/>
          </a:xfrm>
        </p:spPr>
        <p:txBody>
          <a:bodyPr/>
          <a:lstStyle/>
          <a:p>
            <a:r>
              <a:rPr lang="en-US" dirty="0"/>
              <a:t>New, rapidly growing lesion</a:t>
            </a:r>
          </a:p>
          <a:p>
            <a:r>
              <a:rPr lang="en-US" dirty="0"/>
              <a:t>Lesion that changes in appearance – </a:t>
            </a:r>
            <a:r>
              <a:rPr lang="en-US" dirty="0" err="1"/>
              <a:t>colour</a:t>
            </a:r>
            <a:r>
              <a:rPr lang="en-US" dirty="0"/>
              <a:t>, size</a:t>
            </a:r>
          </a:p>
          <a:p>
            <a:r>
              <a:rPr lang="en-US" dirty="0"/>
              <a:t>Non-healing old lesion </a:t>
            </a:r>
          </a:p>
          <a:p>
            <a:r>
              <a:rPr lang="en-US" dirty="0"/>
              <a:t>Pain</a:t>
            </a:r>
          </a:p>
          <a:p>
            <a:r>
              <a:rPr lang="en-US" dirty="0"/>
              <a:t>Bleeding </a:t>
            </a:r>
          </a:p>
        </p:txBody>
      </p:sp>
      <p:pic>
        <p:nvPicPr>
          <p:cNvPr id="4098" name="Picture 2" descr="Red Flag Svg, Flag Svg, Red Flags Svg, Funny Svg, Humor Svg, Viral Svg,  Boyfriend Red Flag Svg, Png, Dxf - Etsy Australia">
            <a:extLst>
              <a:ext uri="{FF2B5EF4-FFF2-40B4-BE49-F238E27FC236}">
                <a16:creationId xmlns:a16="http://schemas.microsoft.com/office/drawing/2014/main" id="{FC2B72A3-A5C5-1C49-C8C2-9F46588DA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2418" y="16057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5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857B-D9B1-68FA-30A6-245A48ADEC62}"/>
              </a:ext>
            </a:extLst>
          </p:cNvPr>
          <p:cNvSpPr>
            <a:spLocks noGrp="1"/>
          </p:cNvSpPr>
          <p:nvPr>
            <p:ph type="title"/>
          </p:nvPr>
        </p:nvSpPr>
        <p:spPr/>
        <p:txBody>
          <a:bodyPr/>
          <a:lstStyle/>
          <a:p>
            <a:r>
              <a:rPr lang="en-US" dirty="0"/>
              <a:t>Actinic keratoses (AK)– pre- cancerous  lesions </a:t>
            </a:r>
          </a:p>
        </p:txBody>
      </p:sp>
      <p:sp>
        <p:nvSpPr>
          <p:cNvPr id="4" name="Right Triangle 3">
            <a:extLst>
              <a:ext uri="{FF2B5EF4-FFF2-40B4-BE49-F238E27FC236}">
                <a16:creationId xmlns:a16="http://schemas.microsoft.com/office/drawing/2014/main" id="{4C99370B-5508-8E69-02BB-AA7D3332830D}"/>
              </a:ext>
            </a:extLst>
          </p:cNvPr>
          <p:cNvSpPr/>
          <p:nvPr/>
        </p:nvSpPr>
        <p:spPr>
          <a:xfrm flipH="1">
            <a:off x="2014330" y="3016809"/>
            <a:ext cx="7551430" cy="731367"/>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20C742-9108-1827-4640-59B510EDFD45}"/>
              </a:ext>
            </a:extLst>
          </p:cNvPr>
          <p:cNvSpPr txBox="1"/>
          <p:nvPr/>
        </p:nvSpPr>
        <p:spPr>
          <a:xfrm>
            <a:off x="2352715" y="1869645"/>
            <a:ext cx="2837329" cy="646331"/>
          </a:xfrm>
          <a:prstGeom prst="rect">
            <a:avLst/>
          </a:prstGeom>
          <a:noFill/>
        </p:spPr>
        <p:txBody>
          <a:bodyPr wrap="square" rtlCol="0">
            <a:spAutoFit/>
          </a:bodyPr>
          <a:lstStyle/>
          <a:p>
            <a:r>
              <a:rPr lang="en-US" dirty="0"/>
              <a:t>Pre-cancerous</a:t>
            </a:r>
          </a:p>
          <a:p>
            <a:r>
              <a:rPr lang="en-US" dirty="0"/>
              <a:t>Actinic keratosis </a:t>
            </a:r>
          </a:p>
        </p:txBody>
      </p:sp>
      <p:sp>
        <p:nvSpPr>
          <p:cNvPr id="6" name="TextBox 5">
            <a:extLst>
              <a:ext uri="{FF2B5EF4-FFF2-40B4-BE49-F238E27FC236}">
                <a16:creationId xmlns:a16="http://schemas.microsoft.com/office/drawing/2014/main" id="{32FA799B-2DDB-1DDE-E022-B3F129FFEA36}"/>
              </a:ext>
            </a:extLst>
          </p:cNvPr>
          <p:cNvSpPr txBox="1"/>
          <p:nvPr/>
        </p:nvSpPr>
        <p:spPr>
          <a:xfrm>
            <a:off x="7001956" y="1891805"/>
            <a:ext cx="2837329" cy="369332"/>
          </a:xfrm>
          <a:prstGeom prst="rect">
            <a:avLst/>
          </a:prstGeom>
          <a:noFill/>
        </p:spPr>
        <p:txBody>
          <a:bodyPr wrap="square" rtlCol="0">
            <a:spAutoFit/>
          </a:bodyPr>
          <a:lstStyle/>
          <a:p>
            <a:r>
              <a:rPr lang="en-US" dirty="0"/>
              <a:t>SCC</a:t>
            </a:r>
          </a:p>
        </p:txBody>
      </p:sp>
      <p:sp>
        <p:nvSpPr>
          <p:cNvPr id="7" name="TextBox 6">
            <a:extLst>
              <a:ext uri="{FF2B5EF4-FFF2-40B4-BE49-F238E27FC236}">
                <a16:creationId xmlns:a16="http://schemas.microsoft.com/office/drawing/2014/main" id="{7F2EA813-92CD-50D1-DD7B-64A7E8EF0E01}"/>
              </a:ext>
            </a:extLst>
          </p:cNvPr>
          <p:cNvSpPr txBox="1"/>
          <p:nvPr/>
        </p:nvSpPr>
        <p:spPr>
          <a:xfrm>
            <a:off x="246529" y="6308209"/>
            <a:ext cx="2931459" cy="369332"/>
          </a:xfrm>
          <a:prstGeom prst="rect">
            <a:avLst/>
          </a:prstGeom>
          <a:noFill/>
        </p:spPr>
        <p:txBody>
          <a:bodyPr wrap="square" rtlCol="0">
            <a:spAutoFit/>
          </a:bodyPr>
          <a:lstStyle/>
          <a:p>
            <a:r>
              <a:rPr lang="en-US" dirty="0"/>
              <a:t>** Photos are from </a:t>
            </a:r>
            <a:r>
              <a:rPr lang="en-US" dirty="0" err="1"/>
              <a:t>DermNet</a:t>
            </a:r>
            <a:r>
              <a:rPr lang="en-US" dirty="0"/>
              <a:t>. </a:t>
            </a:r>
          </a:p>
        </p:txBody>
      </p:sp>
      <p:pic>
        <p:nvPicPr>
          <p:cNvPr id="11" name="Picture 10" descr="A hand with a bruise on it&#10;&#10;Description automatically generated">
            <a:extLst>
              <a:ext uri="{FF2B5EF4-FFF2-40B4-BE49-F238E27FC236}">
                <a16:creationId xmlns:a16="http://schemas.microsoft.com/office/drawing/2014/main" id="{2C2D7A21-76AD-CC31-EA14-470A697B0938}"/>
              </a:ext>
            </a:extLst>
          </p:cNvPr>
          <p:cNvPicPr>
            <a:picLocks noChangeAspect="1"/>
          </p:cNvPicPr>
          <p:nvPr/>
        </p:nvPicPr>
        <p:blipFill>
          <a:blip r:embed="rId3"/>
          <a:stretch>
            <a:fillRect/>
          </a:stretch>
        </p:blipFill>
        <p:spPr>
          <a:xfrm>
            <a:off x="7779027" y="1622280"/>
            <a:ext cx="1786733" cy="1372628"/>
          </a:xfrm>
          <a:prstGeom prst="rect">
            <a:avLst/>
          </a:prstGeom>
        </p:spPr>
      </p:pic>
      <p:pic>
        <p:nvPicPr>
          <p:cNvPr id="1026" name="Picture 2" descr="Sun Cartoon Images – Browse 525,010 Stock Photos, Vectors ...">
            <a:extLst>
              <a:ext uri="{FF2B5EF4-FFF2-40B4-BE49-F238E27FC236}">
                <a16:creationId xmlns:a16="http://schemas.microsoft.com/office/drawing/2014/main" id="{8CAE624B-2D74-52DB-04E8-7AEC7AE26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83801"/>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C665F50-6D89-EFA0-7FF5-73344F6FEAC3}"/>
              </a:ext>
            </a:extLst>
          </p:cNvPr>
          <p:cNvSpPr txBox="1"/>
          <p:nvPr/>
        </p:nvSpPr>
        <p:spPr>
          <a:xfrm>
            <a:off x="592449" y="3563510"/>
            <a:ext cx="2239617" cy="369332"/>
          </a:xfrm>
          <a:prstGeom prst="rect">
            <a:avLst/>
          </a:prstGeom>
          <a:noFill/>
        </p:spPr>
        <p:txBody>
          <a:bodyPr wrap="square" rtlCol="0">
            <a:spAutoFit/>
          </a:bodyPr>
          <a:lstStyle/>
          <a:p>
            <a:r>
              <a:rPr lang="en-US" dirty="0"/>
              <a:t>UV exposure</a:t>
            </a:r>
          </a:p>
        </p:txBody>
      </p:sp>
      <p:sp>
        <p:nvSpPr>
          <p:cNvPr id="15" name="TextBox 14">
            <a:extLst>
              <a:ext uri="{FF2B5EF4-FFF2-40B4-BE49-F238E27FC236}">
                <a16:creationId xmlns:a16="http://schemas.microsoft.com/office/drawing/2014/main" id="{A4A6A096-EA26-EAFE-EF0E-843CAD2A95E8}"/>
              </a:ext>
            </a:extLst>
          </p:cNvPr>
          <p:cNvSpPr txBox="1"/>
          <p:nvPr/>
        </p:nvSpPr>
        <p:spPr>
          <a:xfrm>
            <a:off x="838200" y="4161183"/>
            <a:ext cx="925995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Caused by sun damage.</a:t>
            </a:r>
          </a:p>
          <a:p>
            <a:pPr marL="285750" indent="-285750">
              <a:buFont typeface="Arial" panose="020B0604020202020204" pitchFamily="34" charset="0"/>
              <a:buChar char="•"/>
            </a:pPr>
            <a:r>
              <a:rPr lang="en-US" dirty="0">
                <a:solidFill>
                  <a:srgbClr val="FF0000"/>
                </a:solidFill>
              </a:rPr>
              <a:t>Pre-cancerous, </a:t>
            </a:r>
            <a:r>
              <a:rPr lang="en-US" dirty="0"/>
              <a:t>risk of developing into SCC </a:t>
            </a:r>
          </a:p>
          <a:p>
            <a:pPr marL="285750" indent="-285750">
              <a:buFont typeface="Arial" panose="020B0604020202020204" pitchFamily="34" charset="0"/>
              <a:buChar char="•"/>
            </a:pPr>
            <a:r>
              <a:rPr lang="en-US" dirty="0"/>
              <a:t>Features: </a:t>
            </a:r>
          </a:p>
          <a:p>
            <a:pPr marL="1200150" lvl="2" indent="-285750">
              <a:buFont typeface="Arial" panose="020B0604020202020204" pitchFamily="34" charset="0"/>
              <a:buChar char="•"/>
            </a:pPr>
            <a:r>
              <a:rPr lang="en-US" dirty="0"/>
              <a:t>Red and scaly</a:t>
            </a:r>
          </a:p>
          <a:p>
            <a:pPr marL="1200150" lvl="2" indent="-285750">
              <a:buFont typeface="Arial" panose="020B0604020202020204" pitchFamily="34" charset="0"/>
              <a:buChar char="•"/>
            </a:pPr>
            <a:r>
              <a:rPr lang="en-US" dirty="0"/>
              <a:t>Red, thick or crust</a:t>
            </a:r>
          </a:p>
          <a:p>
            <a:pPr marL="1200150" lvl="2" indent="-285750">
              <a:buFont typeface="Arial" panose="020B0604020202020204" pitchFamily="34" charset="0"/>
              <a:buChar char="•"/>
            </a:pPr>
            <a:r>
              <a:rPr lang="en-US" dirty="0"/>
              <a:t>Smooth and red</a:t>
            </a:r>
          </a:p>
          <a:p>
            <a:pPr marL="1200150" lvl="2" indent="-285750">
              <a:buFont typeface="Arial" panose="020B0604020202020204" pitchFamily="34" charset="0"/>
              <a:buChar char="•"/>
            </a:pPr>
            <a:r>
              <a:rPr lang="en-US" dirty="0"/>
              <a:t>Sticking up, pointed and hard like fingernail </a:t>
            </a:r>
          </a:p>
          <a:p>
            <a:pPr marL="285750" indent="-285750">
              <a:buFont typeface="Arial" panose="020B0604020202020204" pitchFamily="34" charset="0"/>
              <a:buChar char="•"/>
            </a:pPr>
            <a:endParaRPr lang="en-US" dirty="0"/>
          </a:p>
        </p:txBody>
      </p:sp>
      <p:pic>
        <p:nvPicPr>
          <p:cNvPr id="1028" name="Picture 4" descr="Actinic keratoses">
            <a:extLst>
              <a:ext uri="{FF2B5EF4-FFF2-40B4-BE49-F238E27FC236}">
                <a16:creationId xmlns:a16="http://schemas.microsoft.com/office/drawing/2014/main" id="{115EE5B4-9893-E4C1-190F-CD90CCCB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516" y="1645597"/>
            <a:ext cx="1841472" cy="138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0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8FE4-B2B5-6CFB-DA22-217172E70A68}"/>
              </a:ext>
            </a:extLst>
          </p:cNvPr>
          <p:cNvSpPr>
            <a:spLocks noGrp="1"/>
          </p:cNvSpPr>
          <p:nvPr>
            <p:ph type="title"/>
          </p:nvPr>
        </p:nvSpPr>
        <p:spPr/>
        <p:txBody>
          <a:bodyPr/>
          <a:lstStyle/>
          <a:p>
            <a:r>
              <a:rPr lang="en-US" dirty="0"/>
              <a:t>Actinic keratoses (AK) – </a:t>
            </a:r>
            <a:r>
              <a:rPr lang="en-US" dirty="0" err="1"/>
              <a:t>cont</a:t>
            </a:r>
            <a:r>
              <a:rPr lang="en-US" dirty="0"/>
              <a:t>’ </a:t>
            </a:r>
          </a:p>
        </p:txBody>
      </p:sp>
      <p:sp>
        <p:nvSpPr>
          <p:cNvPr id="3" name="Content Placeholder 2">
            <a:extLst>
              <a:ext uri="{FF2B5EF4-FFF2-40B4-BE49-F238E27FC236}">
                <a16:creationId xmlns:a16="http://schemas.microsoft.com/office/drawing/2014/main" id="{36420E6A-9C6A-DE8B-FCEF-408CB8D817A2}"/>
              </a:ext>
            </a:extLst>
          </p:cNvPr>
          <p:cNvSpPr>
            <a:spLocks noGrp="1"/>
          </p:cNvSpPr>
          <p:nvPr>
            <p:ph idx="1"/>
          </p:nvPr>
        </p:nvSpPr>
        <p:spPr>
          <a:xfrm>
            <a:off x="838201" y="1825625"/>
            <a:ext cx="6954078" cy="3435488"/>
          </a:xfrm>
        </p:spPr>
        <p:txBody>
          <a:bodyPr>
            <a:normAutofit fontScale="92500" lnSpcReduction="10000"/>
          </a:bodyPr>
          <a:lstStyle/>
          <a:p>
            <a:r>
              <a:rPr lang="en-US" dirty="0"/>
              <a:t>More common in </a:t>
            </a:r>
            <a:r>
              <a:rPr lang="en-US" dirty="0">
                <a:solidFill>
                  <a:srgbClr val="FF0000"/>
                </a:solidFill>
              </a:rPr>
              <a:t>older people </a:t>
            </a:r>
            <a:r>
              <a:rPr lang="en-US" dirty="0"/>
              <a:t>due to increased sun exposure. </a:t>
            </a:r>
          </a:p>
          <a:p>
            <a:r>
              <a:rPr lang="en-US" dirty="0"/>
              <a:t>Common places – </a:t>
            </a:r>
            <a:r>
              <a:rPr lang="en-US" dirty="0">
                <a:solidFill>
                  <a:srgbClr val="FF0000"/>
                </a:solidFill>
              </a:rPr>
              <a:t>sun exposed areas </a:t>
            </a:r>
            <a:r>
              <a:rPr lang="en-US" dirty="0"/>
              <a:t>– scalp (bald/thinning hair), face, side of neck, backs of hands/forearms, legs or feet </a:t>
            </a:r>
          </a:p>
          <a:p>
            <a:r>
              <a:rPr lang="en-US" dirty="0"/>
              <a:t>Type of treatment depending on size, site, and the number of AKs. </a:t>
            </a:r>
          </a:p>
          <a:p>
            <a:r>
              <a:rPr lang="en-US" dirty="0"/>
              <a:t>Recommend more aggressive treatment in transplant </a:t>
            </a:r>
            <a:r>
              <a:rPr lang="en-US" dirty="0" err="1"/>
              <a:t>pt</a:t>
            </a:r>
            <a:r>
              <a:rPr lang="en-US" dirty="0"/>
              <a:t> </a:t>
            </a:r>
          </a:p>
        </p:txBody>
      </p:sp>
      <p:pic>
        <p:nvPicPr>
          <p:cNvPr id="2050" name="Picture 2" descr="Actinic keratosis : Sun-exposed distribution">
            <a:extLst>
              <a:ext uri="{FF2B5EF4-FFF2-40B4-BE49-F238E27FC236}">
                <a16:creationId xmlns:a16="http://schemas.microsoft.com/office/drawing/2014/main" id="{000B2FF7-7428-2C3C-E1B1-4C882AA8F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017" y="500442"/>
            <a:ext cx="2454506" cy="1840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tinic keratoses">
            <a:extLst>
              <a:ext uri="{FF2B5EF4-FFF2-40B4-BE49-F238E27FC236}">
                <a16:creationId xmlns:a16="http://schemas.microsoft.com/office/drawing/2014/main" id="{B21D90E7-4832-78B5-0FC5-FEE9996AD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016" y="2391018"/>
            <a:ext cx="2454508" cy="18408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ctinic keratoses">
            <a:extLst>
              <a:ext uri="{FF2B5EF4-FFF2-40B4-BE49-F238E27FC236}">
                <a16:creationId xmlns:a16="http://schemas.microsoft.com/office/drawing/2014/main" id="{BBDEF80F-AF51-D17B-B466-50089C03F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781" y="4447526"/>
            <a:ext cx="2454507" cy="18408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defined">
            <a:extLst>
              <a:ext uri="{FF2B5EF4-FFF2-40B4-BE49-F238E27FC236}">
                <a16:creationId xmlns:a16="http://schemas.microsoft.com/office/drawing/2014/main" id="{D2C63A03-16E8-DCAA-3D8A-24D4119D3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496" y="5072198"/>
            <a:ext cx="1652936" cy="1239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672FE8-1C52-C0CD-A80E-BBA7F8596C5A}"/>
              </a:ext>
            </a:extLst>
          </p:cNvPr>
          <p:cNvSpPr txBox="1"/>
          <p:nvPr/>
        </p:nvSpPr>
        <p:spPr>
          <a:xfrm>
            <a:off x="259781" y="6169709"/>
            <a:ext cx="2931459" cy="646331"/>
          </a:xfrm>
          <a:prstGeom prst="rect">
            <a:avLst/>
          </a:prstGeom>
          <a:noFill/>
        </p:spPr>
        <p:txBody>
          <a:bodyPr wrap="square" rtlCol="0">
            <a:spAutoFit/>
          </a:bodyPr>
          <a:lstStyle/>
          <a:p>
            <a:r>
              <a:rPr lang="en-US" dirty="0"/>
              <a:t>** Photos are from </a:t>
            </a:r>
            <a:r>
              <a:rPr lang="en-US" dirty="0" err="1"/>
              <a:t>DermNet</a:t>
            </a:r>
            <a:r>
              <a:rPr lang="en-US" dirty="0"/>
              <a:t>/</a:t>
            </a:r>
            <a:r>
              <a:rPr lang="en-US" dirty="0" err="1"/>
              <a:t>VisualDx</a:t>
            </a:r>
            <a:r>
              <a:rPr lang="en-US" dirty="0"/>
              <a:t>. </a:t>
            </a:r>
          </a:p>
        </p:txBody>
      </p:sp>
    </p:spTree>
    <p:extLst>
      <p:ext uri="{BB962C8B-B14F-4D97-AF65-F5344CB8AC3E}">
        <p14:creationId xmlns:p14="http://schemas.microsoft.com/office/powerpoint/2010/main" val="260762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400A-2CAD-E859-56E1-5810281BA96C}"/>
              </a:ext>
            </a:extLst>
          </p:cNvPr>
          <p:cNvSpPr>
            <a:spLocks noGrp="1"/>
          </p:cNvSpPr>
          <p:nvPr>
            <p:ph type="title"/>
          </p:nvPr>
        </p:nvSpPr>
        <p:spPr/>
        <p:txBody>
          <a:bodyPr/>
          <a:lstStyle/>
          <a:p>
            <a:r>
              <a:rPr lang="en-US" dirty="0"/>
              <a:t>Cutaneous Squamous cell carcinoma (</a:t>
            </a:r>
            <a:r>
              <a:rPr lang="en-US" dirty="0" err="1"/>
              <a:t>cSCC</a:t>
            </a:r>
            <a:r>
              <a:rPr lang="en-US" dirty="0"/>
              <a:t>) </a:t>
            </a:r>
          </a:p>
        </p:txBody>
      </p:sp>
      <p:sp>
        <p:nvSpPr>
          <p:cNvPr id="3" name="Content Placeholder 2">
            <a:extLst>
              <a:ext uri="{FF2B5EF4-FFF2-40B4-BE49-F238E27FC236}">
                <a16:creationId xmlns:a16="http://schemas.microsoft.com/office/drawing/2014/main" id="{B369EAE4-4BB0-CAF1-7D58-3CBE3C8A0191}"/>
              </a:ext>
            </a:extLst>
          </p:cNvPr>
          <p:cNvSpPr>
            <a:spLocks noGrp="1"/>
          </p:cNvSpPr>
          <p:nvPr>
            <p:ph idx="1"/>
          </p:nvPr>
        </p:nvSpPr>
        <p:spPr>
          <a:xfrm>
            <a:off x="485912" y="1618837"/>
            <a:ext cx="7080113" cy="4351338"/>
          </a:xfrm>
        </p:spPr>
        <p:txBody>
          <a:bodyPr/>
          <a:lstStyle/>
          <a:p>
            <a:r>
              <a:rPr lang="en-US" dirty="0">
                <a:solidFill>
                  <a:srgbClr val="FF0000"/>
                </a:solidFill>
              </a:rPr>
              <a:t>Most common type of skin cancer in transplant recipients</a:t>
            </a:r>
          </a:p>
          <a:p>
            <a:r>
              <a:rPr lang="en-US" dirty="0"/>
              <a:t>Features </a:t>
            </a:r>
          </a:p>
          <a:p>
            <a:pPr lvl="1"/>
            <a:r>
              <a:rPr lang="en-US" dirty="0"/>
              <a:t>Non-healing, raised, crusty sore or lump </a:t>
            </a:r>
          </a:p>
          <a:p>
            <a:pPr lvl="1"/>
            <a:r>
              <a:rPr lang="en-US" dirty="0"/>
              <a:t>Can be tender/may ulcerate</a:t>
            </a:r>
          </a:p>
          <a:p>
            <a:pPr lvl="1"/>
            <a:r>
              <a:rPr lang="en-US" dirty="0"/>
              <a:t>Can vary from few mm to several cm</a:t>
            </a:r>
          </a:p>
          <a:p>
            <a:pPr lvl="1"/>
            <a:r>
              <a:rPr lang="en-US" dirty="0">
                <a:solidFill>
                  <a:srgbClr val="FF0000"/>
                </a:solidFill>
              </a:rPr>
              <a:t>Can grow rapidly </a:t>
            </a:r>
            <a:r>
              <a:rPr lang="en-US" dirty="0"/>
              <a:t>within a few weeks </a:t>
            </a:r>
          </a:p>
          <a:p>
            <a:r>
              <a:rPr lang="en-US" dirty="0"/>
              <a:t>Can occur anywhere on the body, but more commonly on sun-exposed skin </a:t>
            </a:r>
          </a:p>
          <a:p>
            <a:endParaRPr lang="en-US" dirty="0"/>
          </a:p>
        </p:txBody>
      </p:sp>
      <p:pic>
        <p:nvPicPr>
          <p:cNvPr id="3076" name="Picture 4" descr="Cutaneous squamous cell carcinoma (General) : Sun-exposed distribution">
            <a:extLst>
              <a:ext uri="{FF2B5EF4-FFF2-40B4-BE49-F238E27FC236}">
                <a16:creationId xmlns:a16="http://schemas.microsoft.com/office/drawing/2014/main" id="{54958525-15E5-2C11-9877-9EF9597C5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328" y="1400833"/>
            <a:ext cx="2196640" cy="16474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quamous cell Carcinoma">
            <a:extLst>
              <a:ext uri="{FF2B5EF4-FFF2-40B4-BE49-F238E27FC236}">
                <a16:creationId xmlns:a16="http://schemas.microsoft.com/office/drawing/2014/main" id="{D8B64A07-75B6-5826-3BE6-BAE2CB021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035" y="4950721"/>
            <a:ext cx="2056205" cy="154215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undefined">
            <a:extLst>
              <a:ext uri="{FF2B5EF4-FFF2-40B4-BE49-F238E27FC236}">
                <a16:creationId xmlns:a16="http://schemas.microsoft.com/office/drawing/2014/main" id="{AA48791E-198D-D300-FECA-9DEA18D98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025" y="5098274"/>
            <a:ext cx="1881303" cy="14109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undefined">
            <a:extLst>
              <a:ext uri="{FF2B5EF4-FFF2-40B4-BE49-F238E27FC236}">
                <a16:creationId xmlns:a16="http://schemas.microsoft.com/office/drawing/2014/main" id="{C61DA1C6-1B00-E094-F450-4B86C5AC6E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7328" y="3154284"/>
            <a:ext cx="2057217" cy="15429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294F2E-1B03-704A-ABDE-384E962B18AD}"/>
              </a:ext>
            </a:extLst>
          </p:cNvPr>
          <p:cNvSpPr txBox="1"/>
          <p:nvPr/>
        </p:nvSpPr>
        <p:spPr>
          <a:xfrm>
            <a:off x="259781" y="6169709"/>
            <a:ext cx="2931459" cy="646331"/>
          </a:xfrm>
          <a:prstGeom prst="rect">
            <a:avLst/>
          </a:prstGeom>
          <a:noFill/>
        </p:spPr>
        <p:txBody>
          <a:bodyPr wrap="square" rtlCol="0">
            <a:spAutoFit/>
          </a:bodyPr>
          <a:lstStyle/>
          <a:p>
            <a:r>
              <a:rPr lang="en-US" dirty="0"/>
              <a:t>** Photos are from </a:t>
            </a:r>
            <a:r>
              <a:rPr lang="en-US" dirty="0" err="1"/>
              <a:t>DermNet</a:t>
            </a:r>
            <a:r>
              <a:rPr lang="en-US" dirty="0"/>
              <a:t>/</a:t>
            </a:r>
            <a:r>
              <a:rPr lang="en-US" dirty="0" err="1"/>
              <a:t>VisualDx</a:t>
            </a:r>
            <a:r>
              <a:rPr lang="en-US" dirty="0"/>
              <a:t>. </a:t>
            </a:r>
          </a:p>
        </p:txBody>
      </p:sp>
    </p:spTree>
    <p:extLst>
      <p:ext uri="{BB962C8B-B14F-4D97-AF65-F5344CB8AC3E}">
        <p14:creationId xmlns:p14="http://schemas.microsoft.com/office/powerpoint/2010/main" val="33304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B9E-933E-51C5-566D-D8D8BA8E8DB4}"/>
              </a:ext>
            </a:extLst>
          </p:cNvPr>
          <p:cNvSpPr>
            <a:spLocks noGrp="1"/>
          </p:cNvSpPr>
          <p:nvPr>
            <p:ph type="title"/>
          </p:nvPr>
        </p:nvSpPr>
        <p:spPr/>
        <p:txBody>
          <a:bodyPr/>
          <a:lstStyle/>
          <a:p>
            <a:r>
              <a:rPr lang="en-US" dirty="0"/>
              <a:t>Cutaneous Squamous cell carcinoma (</a:t>
            </a:r>
            <a:r>
              <a:rPr lang="en-US" dirty="0" err="1"/>
              <a:t>cSCC</a:t>
            </a:r>
            <a:r>
              <a:rPr lang="en-US" dirty="0"/>
              <a:t>)-</a:t>
            </a:r>
            <a:r>
              <a:rPr lang="en-US" dirty="0" err="1"/>
              <a:t>cont</a:t>
            </a:r>
            <a:r>
              <a:rPr lang="en-US" dirty="0"/>
              <a:t>’ </a:t>
            </a:r>
          </a:p>
        </p:txBody>
      </p:sp>
      <p:sp>
        <p:nvSpPr>
          <p:cNvPr id="3" name="Content Placeholder 2">
            <a:extLst>
              <a:ext uri="{FF2B5EF4-FFF2-40B4-BE49-F238E27FC236}">
                <a16:creationId xmlns:a16="http://schemas.microsoft.com/office/drawing/2014/main" id="{B6EB8A1E-29EF-5D7B-65F6-199E095175CA}"/>
              </a:ext>
            </a:extLst>
          </p:cNvPr>
          <p:cNvSpPr>
            <a:spLocks noGrp="1"/>
          </p:cNvSpPr>
          <p:nvPr>
            <p:ph idx="1"/>
          </p:nvPr>
        </p:nvSpPr>
        <p:spPr>
          <a:xfrm>
            <a:off x="838200" y="1825625"/>
            <a:ext cx="8438322" cy="4351338"/>
          </a:xfrm>
        </p:spPr>
        <p:txBody>
          <a:bodyPr/>
          <a:lstStyle/>
          <a:p>
            <a:r>
              <a:rPr lang="en-US" dirty="0"/>
              <a:t>Increased rate of lip cancer in transplant </a:t>
            </a:r>
            <a:r>
              <a:rPr lang="en-US" dirty="0" err="1"/>
              <a:t>pt</a:t>
            </a:r>
            <a:r>
              <a:rPr lang="en-US" dirty="0"/>
              <a:t> </a:t>
            </a:r>
          </a:p>
          <a:p>
            <a:r>
              <a:rPr lang="en-US" dirty="0"/>
              <a:t>SCC can spread to lymph nodes (80%), lungs, liver, brain, bones and skin </a:t>
            </a:r>
          </a:p>
        </p:txBody>
      </p:sp>
      <p:pic>
        <p:nvPicPr>
          <p:cNvPr id="4" name="Picture 2" descr="Squamous cell Carcinoma">
            <a:extLst>
              <a:ext uri="{FF2B5EF4-FFF2-40B4-BE49-F238E27FC236}">
                <a16:creationId xmlns:a16="http://schemas.microsoft.com/office/drawing/2014/main" id="{91689168-7B2A-E92D-607B-32437FBBA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861" y="1690688"/>
            <a:ext cx="2196640" cy="164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1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9402-F178-BAA9-3964-6B3C01D5B237}"/>
              </a:ext>
            </a:extLst>
          </p:cNvPr>
          <p:cNvSpPr>
            <a:spLocks noGrp="1"/>
          </p:cNvSpPr>
          <p:nvPr>
            <p:ph type="title"/>
          </p:nvPr>
        </p:nvSpPr>
        <p:spPr/>
        <p:txBody>
          <a:bodyPr/>
          <a:lstStyle/>
          <a:p>
            <a:r>
              <a:rPr lang="en-US" dirty="0"/>
              <a:t>Basal cell carcinoma (BCC)</a:t>
            </a:r>
          </a:p>
        </p:txBody>
      </p:sp>
      <p:sp>
        <p:nvSpPr>
          <p:cNvPr id="3" name="Content Placeholder 2">
            <a:extLst>
              <a:ext uri="{FF2B5EF4-FFF2-40B4-BE49-F238E27FC236}">
                <a16:creationId xmlns:a16="http://schemas.microsoft.com/office/drawing/2014/main" id="{401F20CA-C6C4-E174-F52C-EE95212A6AC5}"/>
              </a:ext>
            </a:extLst>
          </p:cNvPr>
          <p:cNvSpPr>
            <a:spLocks noGrp="1"/>
          </p:cNvSpPr>
          <p:nvPr>
            <p:ph idx="1"/>
          </p:nvPr>
        </p:nvSpPr>
        <p:spPr>
          <a:xfrm>
            <a:off x="490610" y="1769646"/>
            <a:ext cx="7086600" cy="4351338"/>
          </a:xfrm>
        </p:spPr>
        <p:txBody>
          <a:bodyPr/>
          <a:lstStyle/>
          <a:p>
            <a:r>
              <a:rPr lang="en-US" dirty="0">
                <a:solidFill>
                  <a:schemeClr val="accent1">
                    <a:lumMod val="75000"/>
                  </a:schemeClr>
                </a:solidFill>
              </a:rPr>
              <a:t>Most common type of skin cancer in general population.</a:t>
            </a:r>
          </a:p>
          <a:p>
            <a:r>
              <a:rPr lang="en-US" dirty="0"/>
              <a:t>Features: </a:t>
            </a:r>
          </a:p>
          <a:p>
            <a:pPr lvl="2"/>
            <a:r>
              <a:rPr lang="en-US" dirty="0"/>
              <a:t>Pale red/pearly smooth lump * often head and neck</a:t>
            </a:r>
          </a:p>
          <a:p>
            <a:pPr lvl="2"/>
            <a:r>
              <a:rPr lang="en-US" dirty="0"/>
              <a:t>Pink, scaly patches, * more on trunk and limbs </a:t>
            </a:r>
          </a:p>
          <a:p>
            <a:pPr lvl="2"/>
            <a:r>
              <a:rPr lang="en-US" dirty="0">
                <a:solidFill>
                  <a:schemeClr val="accent1">
                    <a:lumMod val="75000"/>
                  </a:schemeClr>
                </a:solidFill>
              </a:rPr>
              <a:t>Slow growing </a:t>
            </a:r>
          </a:p>
          <a:p>
            <a:r>
              <a:rPr lang="en-US" dirty="0"/>
              <a:t>More common in sun exposed areas</a:t>
            </a:r>
          </a:p>
          <a:p>
            <a:r>
              <a:rPr lang="en-AU" b="0" i="0" u="none" strike="noStrike" dirty="0">
                <a:solidFill>
                  <a:srgbClr val="0A0C10"/>
                </a:solidFill>
                <a:effectLst/>
                <a:latin typeface="Opensans-Local"/>
              </a:rPr>
              <a:t>Although BCCs are almost never fatal, local tissue destruction and disfiguration occur. </a:t>
            </a:r>
            <a:endParaRPr lang="en-US" dirty="0"/>
          </a:p>
          <a:p>
            <a:endParaRPr lang="en-US" dirty="0"/>
          </a:p>
        </p:txBody>
      </p:sp>
      <p:pic>
        <p:nvPicPr>
          <p:cNvPr id="5122" name="Picture 2" descr="Nodular basal cell carcinoma : Telangiectasia, Sun-exposed distribution">
            <a:extLst>
              <a:ext uri="{FF2B5EF4-FFF2-40B4-BE49-F238E27FC236}">
                <a16:creationId xmlns:a16="http://schemas.microsoft.com/office/drawing/2014/main" id="{556585C1-057E-ABD5-D66D-3A66C184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853" y="166342"/>
            <a:ext cx="2032462" cy="15243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6607EE-02CF-2397-C24B-C04AD3058F34}"/>
              </a:ext>
            </a:extLst>
          </p:cNvPr>
          <p:cNvSpPr txBox="1"/>
          <p:nvPr/>
        </p:nvSpPr>
        <p:spPr>
          <a:xfrm>
            <a:off x="259781" y="6169709"/>
            <a:ext cx="2931459" cy="646331"/>
          </a:xfrm>
          <a:prstGeom prst="rect">
            <a:avLst/>
          </a:prstGeom>
          <a:noFill/>
        </p:spPr>
        <p:txBody>
          <a:bodyPr wrap="square" rtlCol="0">
            <a:spAutoFit/>
          </a:bodyPr>
          <a:lstStyle/>
          <a:p>
            <a:r>
              <a:rPr lang="en-US" dirty="0"/>
              <a:t>** Photos are from </a:t>
            </a:r>
            <a:r>
              <a:rPr lang="en-US" dirty="0" err="1"/>
              <a:t>DermNet</a:t>
            </a:r>
            <a:r>
              <a:rPr lang="en-US" dirty="0"/>
              <a:t>/</a:t>
            </a:r>
            <a:r>
              <a:rPr lang="en-US" dirty="0" err="1"/>
              <a:t>VisualDx</a:t>
            </a:r>
            <a:r>
              <a:rPr lang="en-US" dirty="0"/>
              <a:t>. </a:t>
            </a:r>
          </a:p>
        </p:txBody>
      </p:sp>
      <p:pic>
        <p:nvPicPr>
          <p:cNvPr id="5124" name="Picture 4" descr="Basal cell Carcinoma">
            <a:extLst>
              <a:ext uri="{FF2B5EF4-FFF2-40B4-BE49-F238E27FC236}">
                <a16:creationId xmlns:a16="http://schemas.microsoft.com/office/drawing/2014/main" id="{C7385622-7FCB-F55E-5F75-CD84ADDDC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178" y="1738453"/>
            <a:ext cx="2125811" cy="17383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asal cell Carcinoma">
            <a:extLst>
              <a:ext uri="{FF2B5EF4-FFF2-40B4-BE49-F238E27FC236}">
                <a16:creationId xmlns:a16="http://schemas.microsoft.com/office/drawing/2014/main" id="{1D353020-CF07-6F29-DAF9-74C04E1DD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182" y="3466511"/>
            <a:ext cx="2380238" cy="178517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undefined">
            <a:extLst>
              <a:ext uri="{FF2B5EF4-FFF2-40B4-BE49-F238E27FC236}">
                <a16:creationId xmlns:a16="http://schemas.microsoft.com/office/drawing/2014/main" id="{140B91CA-BA17-6AA1-03A8-82C0EC44F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013" y="5310018"/>
            <a:ext cx="2063976" cy="154798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undefined">
            <a:extLst>
              <a:ext uri="{FF2B5EF4-FFF2-40B4-BE49-F238E27FC236}">
                <a16:creationId xmlns:a16="http://schemas.microsoft.com/office/drawing/2014/main" id="{7D8818CB-13F8-76CE-1D7B-3554680B37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3206" y="1804160"/>
            <a:ext cx="2063976" cy="154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7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2331</Words>
  <Application>Microsoft Office PowerPoint</Application>
  <PresentationFormat>Widescreen</PresentationFormat>
  <Paragraphs>211</Paragraphs>
  <Slides>26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Lato</vt:lpstr>
      <vt:lpstr>Noto Sans</vt:lpstr>
      <vt:lpstr>Open Sans</vt:lpstr>
      <vt:lpstr>Opensans-Local</vt:lpstr>
      <vt:lpstr>Times New Roman</vt:lpstr>
      <vt:lpstr>Office Theme</vt:lpstr>
      <vt:lpstr>Skin Cancer in Solid Organ Transplant Recipients</vt:lpstr>
      <vt:lpstr>Objectives </vt:lpstr>
      <vt:lpstr>Why is this important?</vt:lpstr>
      <vt:lpstr>When to suspect skin cancer? </vt:lpstr>
      <vt:lpstr>Actinic keratoses (AK)– pre- cancerous  lesions </vt:lpstr>
      <vt:lpstr>Actinic keratoses (AK) – cont’ </vt:lpstr>
      <vt:lpstr>Cutaneous Squamous cell carcinoma (cSCC) </vt:lpstr>
      <vt:lpstr>Cutaneous Squamous cell carcinoma (cSCC)-cont’ </vt:lpstr>
      <vt:lpstr>Basal cell carcinoma (BCC)</vt:lpstr>
      <vt:lpstr>NMSCs – SCC and BCC in organ transplant recipients</vt:lpstr>
      <vt:lpstr>Melanoma ‘Unusual looking mole’ </vt:lpstr>
      <vt:lpstr>PowerPoint Presentation</vt:lpstr>
      <vt:lpstr>Melanoma in transplant recipients</vt:lpstr>
      <vt:lpstr>Skin cancer in transplant recipients </vt:lpstr>
      <vt:lpstr>Skin cancer in transplant recipients </vt:lpstr>
      <vt:lpstr>Skin cancer in transplant recipients </vt:lpstr>
      <vt:lpstr>Skin cancer in transplant recipients </vt:lpstr>
      <vt:lpstr>Treatment/Management of skin cancer </vt:lpstr>
      <vt:lpstr>Prevention for non-melanoma skin cancer( NMSC) </vt:lpstr>
      <vt:lpstr>Prevention for non-melanoma skin cancer (NMSC)– cont’ </vt:lpstr>
      <vt:lpstr>Treatment – skin creams &amp; managing actinic keratoses  </vt:lpstr>
      <vt:lpstr>Treatment – skin creams &amp; managing actinic keratoses – cont’ </vt:lpstr>
      <vt:lpstr>Treatment – skin creams &amp; managing actinic keratoses – cont’ </vt:lpstr>
      <vt:lpstr>Salient points</vt:lpstr>
      <vt:lpstr>References </vt:lpstr>
      <vt:lpstr>Q &amp;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Cancer in Transplant Patient</dc:title>
  <dc:creator>Liang Yuan Jong</dc:creator>
  <cp:lastModifiedBy>Julie Scudds</cp:lastModifiedBy>
  <cp:revision>82</cp:revision>
  <dcterms:created xsi:type="dcterms:W3CDTF">2024-01-16T14:25:00Z</dcterms:created>
  <dcterms:modified xsi:type="dcterms:W3CDTF">2024-01-20T04:32:38Z</dcterms:modified>
</cp:coreProperties>
</file>